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charts/style1.xml" ContentType="application/vnd.ms-office.chartstyl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charts/colors1.xml" ContentType="application/vnd.ms-office.chartcolorstyl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diagrams/colors7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5" r:id="rId1"/>
    <p:sldMasterId id="2147484025" r:id="rId2"/>
  </p:sldMasterIdLst>
  <p:notesMasterIdLst>
    <p:notesMasterId r:id="rId63"/>
  </p:notesMasterIdLst>
  <p:sldIdLst>
    <p:sldId id="705" r:id="rId3"/>
    <p:sldId id="623" r:id="rId4"/>
    <p:sldId id="364" r:id="rId5"/>
    <p:sldId id="557" r:id="rId6"/>
    <p:sldId id="559" r:id="rId7"/>
    <p:sldId id="560" r:id="rId8"/>
    <p:sldId id="563" r:id="rId9"/>
    <p:sldId id="564" r:id="rId10"/>
    <p:sldId id="626" r:id="rId11"/>
    <p:sldId id="568" r:id="rId12"/>
    <p:sldId id="694" r:id="rId13"/>
    <p:sldId id="572" r:id="rId14"/>
    <p:sldId id="580" r:id="rId15"/>
    <p:sldId id="583" r:id="rId16"/>
    <p:sldId id="584" r:id="rId17"/>
    <p:sldId id="629" r:id="rId18"/>
    <p:sldId id="587" r:id="rId19"/>
    <p:sldId id="630" r:id="rId20"/>
    <p:sldId id="603" r:id="rId21"/>
    <p:sldId id="607" r:id="rId22"/>
    <p:sldId id="612" r:id="rId23"/>
    <p:sldId id="610" r:id="rId24"/>
    <p:sldId id="614" r:id="rId25"/>
    <p:sldId id="616" r:id="rId26"/>
    <p:sldId id="633" r:id="rId27"/>
    <p:sldId id="634" r:id="rId28"/>
    <p:sldId id="639" r:id="rId29"/>
    <p:sldId id="640" r:id="rId30"/>
    <p:sldId id="642" r:id="rId31"/>
    <p:sldId id="644" r:id="rId32"/>
    <p:sldId id="646" r:id="rId33"/>
    <p:sldId id="647" r:id="rId34"/>
    <p:sldId id="649" r:id="rId35"/>
    <p:sldId id="651" r:id="rId36"/>
    <p:sldId id="652" r:id="rId37"/>
    <p:sldId id="702" r:id="rId38"/>
    <p:sldId id="697" r:id="rId39"/>
    <p:sldId id="654" r:id="rId40"/>
    <p:sldId id="655" r:id="rId41"/>
    <p:sldId id="656" r:id="rId42"/>
    <p:sldId id="657" r:id="rId43"/>
    <p:sldId id="658" r:id="rId44"/>
    <p:sldId id="664" r:id="rId45"/>
    <p:sldId id="699" r:id="rId46"/>
    <p:sldId id="700" r:id="rId47"/>
    <p:sldId id="703" r:id="rId48"/>
    <p:sldId id="663" r:id="rId49"/>
    <p:sldId id="667" r:id="rId50"/>
    <p:sldId id="668" r:id="rId51"/>
    <p:sldId id="669" r:id="rId52"/>
    <p:sldId id="673" r:id="rId53"/>
    <p:sldId id="678" r:id="rId54"/>
    <p:sldId id="674" r:id="rId55"/>
    <p:sldId id="681" r:id="rId56"/>
    <p:sldId id="682" r:id="rId57"/>
    <p:sldId id="704" r:id="rId58"/>
    <p:sldId id="683" r:id="rId59"/>
    <p:sldId id="684" r:id="rId60"/>
    <p:sldId id="689" r:id="rId61"/>
    <p:sldId id="693" r:id="rId6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51B31"/>
    <a:srgbClr val="FF3300"/>
    <a:srgbClr val="A50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24383" autoAdjust="0"/>
    <p:restoredTop sz="95128" autoAdjust="0"/>
  </p:normalViewPr>
  <p:slideViewPr>
    <p:cSldViewPr>
      <p:cViewPr>
        <p:scale>
          <a:sx n="75" d="100"/>
          <a:sy n="75" d="100"/>
        </p:scale>
        <p:origin x="2136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My%20Documents\Book2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DEV\Documents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ARTS</c:v>
          </c:tx>
          <c:spPr>
            <a:solidFill>
              <a:srgbClr val="FAC090"/>
            </a:solidFill>
          </c:spPr>
          <c:dLbls>
            <c:dLbl>
              <c:idx val="0"/>
              <c:layout>
                <c:manualLayout>
                  <c:x val="0"/>
                  <c:y val="-5.5555555555555469E-2"/>
                </c:manualLayout>
              </c:layout>
              <c:showVal val="1"/>
              <c:separator>,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DB-410D-BA27-059EE6BF137F}"/>
                </c:ext>
              </c:extLst>
            </c:dLbl>
            <c:dLbl>
              <c:idx val="1"/>
              <c:layout>
                <c:manualLayout>
                  <c:x val="2.7777777777777905E-3"/>
                  <c:y val="-4.1666666666666692E-2"/>
                </c:manualLayout>
              </c:layout>
              <c:showVal val="1"/>
              <c:separator>,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DB-410D-BA27-059EE6BF137F}"/>
                </c:ext>
              </c:extLst>
            </c:dLbl>
            <c:dLbl>
              <c:idx val="2"/>
              <c:layout>
                <c:manualLayout>
                  <c:x val="5.0925337632080353E-17"/>
                  <c:y val="-4.6296296296296405E-2"/>
                </c:manualLayout>
              </c:layout>
              <c:showVal val="1"/>
              <c:separator>,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DB-410D-BA27-059EE6BF137F}"/>
                </c:ext>
              </c:extLst>
            </c:dLbl>
            <c:dLbl>
              <c:idx val="3"/>
              <c:layout>
                <c:manualLayout>
                  <c:x val="-2.7777777777777905E-3"/>
                  <c:y val="-4.6296296296296405E-2"/>
                </c:manualLayout>
              </c:layout>
              <c:showVal val="1"/>
              <c:separator>,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DB-410D-BA27-059EE6BF137F}"/>
                </c:ext>
              </c:extLst>
            </c:dLbl>
            <c:spPr>
              <a:noFill/>
              <a:ln w="9525">
                <a:noFill/>
              </a:ln>
            </c:spPr>
            <c:txPr>
              <a:bodyPr/>
              <a:lstStyle/>
              <a:p>
                <a:pPr>
                  <a:defRPr sz="1800" b="1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separator>,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2013-14</c:v>
              </c:pt>
              <c:pt idx="1">
                <c:v>2014-15</c:v>
              </c:pt>
              <c:pt idx="2">
                <c:v>2015-16</c:v>
              </c:pt>
              <c:pt idx="3">
                <c:v>2016-17</c:v>
              </c:pt>
            </c:strLit>
          </c:cat>
          <c:val>
            <c:numLit>
              <c:formatCode>General</c:formatCode>
              <c:ptCount val="4"/>
              <c:pt idx="0">
                <c:v>2.9499999999999997</c:v>
              </c:pt>
              <c:pt idx="1">
                <c:v>3.38</c:v>
              </c:pt>
              <c:pt idx="2">
                <c:v>3.92</c:v>
              </c:pt>
              <c:pt idx="3">
                <c:v>4.29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2DB-410D-BA27-059EE6BF137F}"/>
            </c:ext>
          </c:extLst>
        </c:ser>
        <c:ser>
          <c:idx val="1"/>
          <c:order val="1"/>
          <c:tx>
            <c:v>COMMERCE</c:v>
          </c:tx>
          <c:dLbls>
            <c:spPr>
              <a:noFill/>
              <a:ln w="9525">
                <a:noFill/>
              </a:ln>
            </c:spPr>
            <c:txPr>
              <a:bodyPr/>
              <a:lstStyle/>
              <a:p>
                <a:pPr>
                  <a:defRPr sz="1800" b="1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separator>,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2013-14</c:v>
              </c:pt>
              <c:pt idx="1">
                <c:v>2014-15</c:v>
              </c:pt>
              <c:pt idx="2">
                <c:v>2015-16</c:v>
              </c:pt>
              <c:pt idx="3">
                <c:v>2016-17</c:v>
              </c:pt>
            </c:strLit>
          </c:cat>
          <c:val>
            <c:numLit>
              <c:formatCode>General</c:formatCode>
              <c:ptCount val="4"/>
              <c:pt idx="0">
                <c:v>2.96</c:v>
              </c:pt>
              <c:pt idx="1">
                <c:v>2.79</c:v>
              </c:pt>
              <c:pt idx="2">
                <c:v>3.22</c:v>
              </c:pt>
              <c:pt idx="3">
                <c:v>3.84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2DB-410D-BA27-059EE6BF137F}"/>
            </c:ext>
          </c:extLst>
        </c:ser>
        <c:ser>
          <c:idx val="2"/>
          <c:order val="2"/>
          <c:tx>
            <c:v>SCIENCE</c:v>
          </c:tx>
          <c:spPr>
            <a:solidFill>
              <a:srgbClr val="C3D69B"/>
            </a:solidFill>
          </c:spPr>
          <c:dLbls>
            <c:spPr>
              <a:noFill/>
              <a:ln w="9525">
                <a:noFill/>
              </a:ln>
            </c:spPr>
            <c:txPr>
              <a:bodyPr/>
              <a:lstStyle/>
              <a:p>
                <a:pPr>
                  <a:defRPr sz="1800" b="1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separator>,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2013-14</c:v>
              </c:pt>
              <c:pt idx="1">
                <c:v>2014-15</c:v>
              </c:pt>
              <c:pt idx="2">
                <c:v>2015-16</c:v>
              </c:pt>
              <c:pt idx="3">
                <c:v>2016-17</c:v>
              </c:pt>
            </c:strLit>
          </c:cat>
          <c:val>
            <c:numLit>
              <c:formatCode>General</c:formatCode>
              <c:ptCount val="4"/>
              <c:pt idx="0">
                <c:v>6.76</c:v>
              </c:pt>
              <c:pt idx="1">
                <c:v>6.83</c:v>
              </c:pt>
              <c:pt idx="2">
                <c:v>7.1099999999999985</c:v>
              </c:pt>
              <c:pt idx="3">
                <c:v>10.139999999999999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2DB-410D-BA27-059EE6BF137F}"/>
            </c:ext>
          </c:extLst>
        </c:ser>
        <c:axId val="48940544"/>
        <c:axId val="48942080"/>
      </c:barChart>
      <c:catAx>
        <c:axId val="48940544"/>
        <c:scaling>
          <c:orientation val="minMax"/>
        </c:scaling>
        <c:axPos val="b"/>
        <c:numFmt formatCode="General" sourceLinked="1"/>
        <c:tickLblPos val="nextTo"/>
        <c:txPr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8942080"/>
        <c:crosses val="autoZero"/>
        <c:lblAlgn val="ctr"/>
        <c:lblOffset val="100"/>
      </c:catAx>
      <c:valAx>
        <c:axId val="48942080"/>
        <c:scaling>
          <c:orientation val="minMax"/>
        </c:scaling>
        <c:axPos val="l"/>
        <c:majorGridlines>
          <c:spPr>
            <a:ln w="952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tickLblPos val="nextTo"/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</a:defRPr>
            </a:pPr>
            <a:endParaRPr lang="en-US"/>
          </a:p>
        </c:txPr>
        <c:crossAx val="4894054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800" b="1" i="0" u="none" strike="noStrik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800" b="1" i="0" u="none" strike="noStrik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800" b="1" i="0" u="none" strike="noStrik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/>
      <c:spPr>
        <a:noFill/>
        <a:ln w="9525">
          <a:noFill/>
        </a:ln>
      </c:spPr>
      <c:txPr>
        <a:bodyPr/>
        <a:lstStyle/>
        <a:p>
          <a:pPr>
            <a:defRPr sz="28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Sheet1!$G$5</c:f>
              <c:strCache>
                <c:ptCount val="1"/>
                <c:pt idx="0">
                  <c:v>Male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Sheet1!$F$6:$F$9</c:f>
              <c:strCache>
                <c:ptCount val="4"/>
                <c:pt idx="0">
                  <c:v>2013-14 </c:v>
                </c:pt>
                <c:pt idx="1">
                  <c:v>2014-15 </c:v>
                </c:pt>
                <c:pt idx="2">
                  <c:v>2015-16 </c:v>
                </c:pt>
                <c:pt idx="3">
                  <c:v>2016-17 </c:v>
                </c:pt>
              </c:strCache>
            </c:strRef>
          </c:cat>
          <c:val>
            <c:numRef>
              <c:f>Sheet1!$G$6:$G$9</c:f>
              <c:numCache>
                <c:formatCode>General</c:formatCode>
                <c:ptCount val="4"/>
                <c:pt idx="0">
                  <c:v>856</c:v>
                </c:pt>
                <c:pt idx="1">
                  <c:v>900</c:v>
                </c:pt>
                <c:pt idx="2">
                  <c:v>755</c:v>
                </c:pt>
                <c:pt idx="3">
                  <c:v>761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37-4943-9FDD-53DC2C82AD0D}"/>
            </c:ext>
          </c:extLst>
        </c:ser>
        <c:ser>
          <c:idx val="1"/>
          <c:order val="1"/>
          <c:tx>
            <c:strRef>
              <c:f>Sheet1!$H$5</c:f>
              <c:strCache>
                <c:ptCount val="1"/>
                <c:pt idx="0">
                  <c:v>Female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Sheet1!$F$6:$F$9</c:f>
              <c:strCache>
                <c:ptCount val="4"/>
                <c:pt idx="0">
                  <c:v>2013-14 </c:v>
                </c:pt>
                <c:pt idx="1">
                  <c:v>2014-15 </c:v>
                </c:pt>
                <c:pt idx="2">
                  <c:v>2015-16 </c:v>
                </c:pt>
                <c:pt idx="3">
                  <c:v>2016-17 </c:v>
                </c:pt>
              </c:strCache>
            </c:strRef>
          </c:cat>
          <c:val>
            <c:numRef>
              <c:f>Sheet1!$H$6:$H$9</c:f>
              <c:numCache>
                <c:formatCode>General</c:formatCode>
                <c:ptCount val="4"/>
                <c:pt idx="0">
                  <c:v>478</c:v>
                </c:pt>
                <c:pt idx="1">
                  <c:v>659</c:v>
                </c:pt>
                <c:pt idx="2">
                  <c:v>651</c:v>
                </c:pt>
                <c:pt idx="3">
                  <c:v>629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A37-4943-9FDD-53DC2C82AD0D}"/>
            </c:ext>
          </c:extLst>
        </c:ser>
        <c:shape val="box"/>
        <c:axId val="50223360"/>
        <c:axId val="50229248"/>
        <c:axId val="0"/>
      </c:bar3DChart>
      <c:catAx>
        <c:axId val="5022336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50229248"/>
        <c:crosses val="autoZero"/>
        <c:auto val="1"/>
        <c:lblAlgn val="ctr"/>
        <c:lblOffset val="100"/>
      </c:catAx>
      <c:valAx>
        <c:axId val="50229248"/>
        <c:scaling>
          <c:orientation val="minMax"/>
        </c:scaling>
        <c:axPos val="l"/>
        <c:majorGridlines/>
        <c:numFmt formatCode="General" sourceLinked="1"/>
        <c:tickLblPos val="nextTo"/>
        <c:crossAx val="50223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093197725284365"/>
          <c:y val="0.19406058617672794"/>
          <c:w val="0.16796641129318296"/>
          <c:h val="0.1876640419947507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tx>
            <c:strRef>
              <c:f>Sheet1!$F$6</c:f>
              <c:strCache>
                <c:ptCount val="1"/>
                <c:pt idx="0">
                  <c:v>2013-14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Sheet1!$I$5:$L$5</c:f>
              <c:strCache>
                <c:ptCount val="4"/>
                <c:pt idx="0">
                  <c:v>SC </c:v>
                </c:pt>
                <c:pt idx="1">
                  <c:v>ST </c:v>
                </c:pt>
                <c:pt idx="2">
                  <c:v>DA </c:v>
                </c:pt>
                <c:pt idx="3">
                  <c:v>Minority </c:v>
                </c:pt>
              </c:strCache>
            </c:strRef>
          </c:cat>
          <c:val>
            <c:numRef>
              <c:f>Sheet1!$I$6:$L$6</c:f>
              <c:numCache>
                <c:formatCode>General</c:formatCode>
                <c:ptCount val="4"/>
                <c:pt idx="0">
                  <c:v>131</c:v>
                </c:pt>
                <c:pt idx="1">
                  <c:v>42</c:v>
                </c:pt>
                <c:pt idx="2">
                  <c:v>10</c:v>
                </c:pt>
                <c:pt idx="3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E6-4B1A-9296-16D2E1E4D470}"/>
            </c:ext>
          </c:extLst>
        </c:ser>
        <c:ser>
          <c:idx val="1"/>
          <c:order val="1"/>
          <c:tx>
            <c:strRef>
              <c:f>Sheet1!$F$7</c:f>
              <c:strCache>
                <c:ptCount val="1"/>
                <c:pt idx="0">
                  <c:v>2014-15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Sheet1!$I$5:$L$5</c:f>
              <c:strCache>
                <c:ptCount val="4"/>
                <c:pt idx="0">
                  <c:v>SC </c:v>
                </c:pt>
                <c:pt idx="1">
                  <c:v>ST </c:v>
                </c:pt>
                <c:pt idx="2">
                  <c:v>DA </c:v>
                </c:pt>
                <c:pt idx="3">
                  <c:v>Minority </c:v>
                </c:pt>
              </c:strCache>
            </c:strRef>
          </c:cat>
          <c:val>
            <c:numRef>
              <c:f>Sheet1!$I$7:$L$7</c:f>
              <c:numCache>
                <c:formatCode>General</c:formatCode>
                <c:ptCount val="4"/>
                <c:pt idx="0">
                  <c:v>148</c:v>
                </c:pt>
                <c:pt idx="1">
                  <c:v>67</c:v>
                </c:pt>
                <c:pt idx="2">
                  <c:v>3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9E6-4B1A-9296-16D2E1E4D470}"/>
            </c:ext>
          </c:extLst>
        </c:ser>
        <c:ser>
          <c:idx val="2"/>
          <c:order val="2"/>
          <c:tx>
            <c:strRef>
              <c:f>Sheet1!$F$8</c:f>
              <c:strCache>
                <c:ptCount val="1"/>
                <c:pt idx="0">
                  <c:v>2015-16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Sheet1!$I$5:$L$5</c:f>
              <c:strCache>
                <c:ptCount val="4"/>
                <c:pt idx="0">
                  <c:v>SC </c:v>
                </c:pt>
                <c:pt idx="1">
                  <c:v>ST </c:v>
                </c:pt>
                <c:pt idx="2">
                  <c:v>DA </c:v>
                </c:pt>
                <c:pt idx="3">
                  <c:v>Minority </c:v>
                </c:pt>
              </c:strCache>
            </c:strRef>
          </c:cat>
          <c:val>
            <c:numRef>
              <c:f>Sheet1!$I$8:$L$8</c:f>
              <c:numCache>
                <c:formatCode>General</c:formatCode>
                <c:ptCount val="4"/>
                <c:pt idx="0">
                  <c:v>202</c:v>
                </c:pt>
                <c:pt idx="1">
                  <c:v>61</c:v>
                </c:pt>
                <c:pt idx="2">
                  <c:v>8</c:v>
                </c:pt>
                <c:pt idx="3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9E6-4B1A-9296-16D2E1E4D470}"/>
            </c:ext>
          </c:extLst>
        </c:ser>
        <c:ser>
          <c:idx val="3"/>
          <c:order val="3"/>
          <c:tx>
            <c:strRef>
              <c:f>Sheet1!$F$9</c:f>
              <c:strCache>
                <c:ptCount val="1"/>
                <c:pt idx="0">
                  <c:v>2016-17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Sheet1!$I$5:$L$5</c:f>
              <c:strCache>
                <c:ptCount val="4"/>
                <c:pt idx="0">
                  <c:v>SC </c:v>
                </c:pt>
                <c:pt idx="1">
                  <c:v>ST </c:v>
                </c:pt>
                <c:pt idx="2">
                  <c:v>DA </c:v>
                </c:pt>
                <c:pt idx="3">
                  <c:v>Minority </c:v>
                </c:pt>
              </c:strCache>
            </c:strRef>
          </c:cat>
          <c:val>
            <c:numRef>
              <c:f>Sheet1!$I$9:$L$9</c:f>
              <c:numCache>
                <c:formatCode>General</c:formatCode>
                <c:ptCount val="4"/>
                <c:pt idx="0">
                  <c:v>173</c:v>
                </c:pt>
                <c:pt idx="1">
                  <c:v>59</c:v>
                </c:pt>
                <c:pt idx="2">
                  <c:v>15</c:v>
                </c:pt>
                <c:pt idx="3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9E6-4B1A-9296-16D2E1E4D470}"/>
            </c:ext>
          </c:extLst>
        </c:ser>
        <c:axId val="50351104"/>
        <c:axId val="50381568"/>
      </c:barChart>
      <c:catAx>
        <c:axId val="50351104"/>
        <c:scaling>
          <c:orientation val="minMax"/>
        </c:scaling>
        <c:axPos val="l"/>
        <c:numFmt formatCode="General" sourceLinked="0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81568"/>
        <c:crosses val="autoZero"/>
        <c:auto val="1"/>
        <c:lblAlgn val="ctr"/>
        <c:lblOffset val="100"/>
      </c:catAx>
      <c:valAx>
        <c:axId val="5038156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5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ARTS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84</c:v>
                </c:pt>
                <c:pt idx="1">
                  <c:v>94</c:v>
                </c:pt>
                <c:pt idx="2">
                  <c:v>92</c:v>
                </c:pt>
                <c:pt idx="3">
                  <c:v>92</c:v>
                </c:pt>
                <c:pt idx="4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D7-4299-934C-3791838A583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SCIENCE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82</c:v>
                </c:pt>
                <c:pt idx="1">
                  <c:v>85</c:v>
                </c:pt>
                <c:pt idx="2">
                  <c:v>93</c:v>
                </c:pt>
                <c:pt idx="3">
                  <c:v>92</c:v>
                </c:pt>
                <c:pt idx="4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D7-4299-934C-3791838A583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COMMERCE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>
                  <c:v>93</c:v>
                </c:pt>
                <c:pt idx="1">
                  <c:v>94</c:v>
                </c:pt>
                <c:pt idx="2">
                  <c:v>97</c:v>
                </c:pt>
                <c:pt idx="3">
                  <c:v>97</c:v>
                </c:pt>
                <c:pt idx="4">
                  <c:v>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D7-4299-934C-3791838A583C}"/>
            </c:ext>
          </c:extLst>
        </c:ser>
        <c:axId val="50477312"/>
        <c:axId val="50507776"/>
      </c:barChart>
      <c:catAx>
        <c:axId val="504773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50507776"/>
        <c:crosses val="autoZero"/>
        <c:auto val="1"/>
        <c:lblAlgn val="ctr"/>
        <c:lblOffset val="100"/>
      </c:catAx>
      <c:valAx>
        <c:axId val="5050777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0477312"/>
        <c:crosses val="autoZero"/>
        <c:crossBetween val="between"/>
      </c:valAx>
      <c:spPr>
        <a:noFill/>
      </c:spPr>
    </c:plotArea>
    <c:legend>
      <c:legendPos val="r"/>
      <c:layout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769192913385831E-2"/>
          <c:y val="9.2463768115942035E-2"/>
          <c:w val="0.94656414041994741"/>
          <c:h val="0.78908459812088705"/>
        </c:manualLayout>
      </c:layout>
      <c:bar3DChart>
        <c:barDir val="col"/>
        <c:grouping val="clustered"/>
        <c:ser>
          <c:idx val="0"/>
          <c:order val="0"/>
          <c:tx>
            <c:strRef>
              <c:f>Sheet1!$H$6</c:f>
              <c:strCache>
                <c:ptCount val="1"/>
                <c:pt idx="0">
                  <c:v>No. of Participants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216000" rIns="0" bIns="19050" anchor="t" anchorCtr="0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Sheet1!$G$7:$G$10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Sheet1!$H$7:$H$10</c:f>
              <c:numCache>
                <c:formatCode>General</c:formatCode>
                <c:ptCount val="4"/>
                <c:pt idx="0">
                  <c:v>240</c:v>
                </c:pt>
                <c:pt idx="1">
                  <c:v>180</c:v>
                </c:pt>
                <c:pt idx="2">
                  <c:v>600</c:v>
                </c:pt>
                <c:pt idx="3">
                  <c:v>330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31-46C6-8550-FD6C5FF7315D}"/>
            </c:ext>
          </c:extLst>
        </c:ser>
        <c:dLbls>
          <c:showVal val="1"/>
        </c:dLbls>
        <c:shape val="cylinder"/>
        <c:axId val="50397952"/>
        <c:axId val="50399488"/>
        <c:axId val="0"/>
      </c:bar3DChart>
      <c:catAx>
        <c:axId val="50397952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60000" spcFirstLastPara="1" vertOverflow="ellipsis" wrap="square" anchor="t" anchorCtr="0"/>
          <a:lstStyle/>
          <a:p>
            <a:pPr>
              <a:defRPr sz="1400" b="1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0399488"/>
        <c:crosses val="autoZero"/>
        <c:auto val="1"/>
        <c:lblAlgn val="ctr"/>
        <c:lblOffset val="100"/>
      </c:catAx>
      <c:valAx>
        <c:axId val="5039948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9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none" spc="0" normalizeH="0" baseline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pPr>
            <a:r>
              <a:rPr lang="en-IN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Students Placed : ON CAMPUS  </a:t>
            </a:r>
          </a:p>
        </c:rich>
      </c:tx>
      <c:layout>
        <c:manualLayout>
          <c:xMode val="edge"/>
          <c:yMode val="edge"/>
          <c:x val="0.28265046296296314"/>
          <c:y val="3.2786885245901641E-2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1"/>
          <c:order val="0"/>
          <c:tx>
            <c:strRef>
              <c:f>Sheet1!$C$39</c:f>
              <c:strCache>
                <c:ptCount val="1"/>
                <c:pt idx="0">
                  <c:v>No. of students Placed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6.1728395061728392E-3"/>
                  <c:y val="-5.050859905584713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8D-4718-8B2E-681F14F73332}"/>
                </c:ext>
              </c:extLst>
            </c:dLbl>
            <c:dLbl>
              <c:idx val="1"/>
              <c:layout>
                <c:manualLayout>
                  <c:x val="9.2592592592593108E-3"/>
                  <c:y val="-5.331463233672776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8D-4718-8B2E-681F14F73332}"/>
                </c:ext>
              </c:extLst>
            </c:dLbl>
            <c:dLbl>
              <c:idx val="2"/>
              <c:layout>
                <c:manualLayout>
                  <c:x val="1.5432098765432709E-3"/>
                  <c:y val="-6.453876546024911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8D-4718-8B2E-681F14F73332}"/>
                </c:ext>
              </c:extLst>
            </c:dLbl>
            <c:dLbl>
              <c:idx val="3"/>
              <c:layout>
                <c:manualLayout>
                  <c:x val="4.6296296296296459E-3"/>
                  <c:y val="-3.647843265144520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8D-4718-8B2E-681F14F73332}"/>
                </c:ext>
              </c:extLst>
            </c:dLbl>
            <c:dLbl>
              <c:idx val="4"/>
              <c:layout>
                <c:manualLayout>
                  <c:x val="-3.0864197530864291E-3"/>
                  <c:y val="-4.209049921320615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113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8D-4718-8B2E-681F14F733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Sheet1!$C$40:$C$44</c:f>
              <c:numCache>
                <c:formatCode>General</c:formatCode>
                <c:ptCount val="5"/>
                <c:pt idx="0">
                  <c:v>12</c:v>
                </c:pt>
                <c:pt idx="1">
                  <c:v>29</c:v>
                </c:pt>
                <c:pt idx="2">
                  <c:v>24</c:v>
                </c:pt>
                <c:pt idx="3">
                  <c:v>46</c:v>
                </c:pt>
                <c:pt idx="4">
                  <c:v>120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58D-4718-8B2E-681F14F73332}"/>
            </c:ext>
          </c:extLst>
        </c:ser>
        <c:shape val="cylinder"/>
        <c:axId val="50519040"/>
        <c:axId val="51786496"/>
        <c:axId val="0"/>
      </c:bar3DChart>
      <c:catAx>
        <c:axId val="50519040"/>
        <c:scaling>
          <c:orientation val="minMax"/>
        </c:scaling>
        <c:delete val="1"/>
        <c:axPos val="b"/>
        <c:majorTickMark val="none"/>
        <c:tickLblPos val="nextTo"/>
        <c:crossAx val="51786496"/>
        <c:crosses val="autoZero"/>
        <c:auto val="1"/>
        <c:lblAlgn val="ctr"/>
        <c:lblOffset val="100"/>
      </c:catAx>
      <c:valAx>
        <c:axId val="517864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0519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0D9B1-8912-48F5-A54F-E5558440D199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757349-8C2B-4405-89F8-8D0C5D465A8F}">
      <dgm:prSet phldrT="[Text]" custT="1"/>
      <dgm:spPr/>
      <dgm:t>
        <a:bodyPr/>
        <a:lstStyle/>
        <a:p>
          <a:pPr algn="l"/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HUMANITIES</a:t>
          </a:r>
        </a:p>
      </dgm:t>
    </dgm:pt>
    <dgm:pt modelId="{28D96242-BBE7-4FAF-B06E-AB0A0D64849C}" type="parTrans" cxnId="{2ABA5154-35B6-41E8-898D-EE7D5362A015}">
      <dgm:prSet/>
      <dgm:spPr/>
      <dgm:t>
        <a:bodyPr/>
        <a:lstStyle/>
        <a:p>
          <a:endParaRPr lang="en-US" sz="1800"/>
        </a:p>
      </dgm:t>
    </dgm:pt>
    <dgm:pt modelId="{AAC66564-4121-4742-94CF-69204EBD591D}" type="sibTrans" cxnId="{2ABA5154-35B6-41E8-898D-EE7D5362A015}">
      <dgm:prSet/>
      <dgm:spPr/>
      <dgm:t>
        <a:bodyPr/>
        <a:lstStyle/>
        <a:p>
          <a:endParaRPr lang="en-US" sz="1800"/>
        </a:p>
      </dgm:t>
    </dgm:pt>
    <dgm:pt modelId="{DE984CDB-9A08-45D6-AF9A-2BD92BFD15EA}">
      <dgm:prSet phldrT="[Text]" custT="1"/>
      <dgm:spPr>
        <a:solidFill>
          <a:srgbClr val="002060"/>
        </a:solidFill>
      </dgm:spPr>
      <dgm:t>
        <a:bodyPr/>
        <a:lstStyle/>
        <a:p>
          <a:pPr algn="ctr">
            <a:lnSpc>
              <a:spcPct val="100000"/>
            </a:lnSpc>
            <a:buNone/>
          </a:pP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Mathematics / Geography / Environmental Studies / IT Population Studies &amp; Communicative English</a:t>
          </a:r>
          <a:endParaRPr lang="en-US" sz="2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A34187-ED5E-4474-863C-D967AB1DA4D3}" type="parTrans" cxnId="{5CDED702-DDEC-402E-BCCD-843F889AEE9C}">
      <dgm:prSet/>
      <dgm:spPr/>
      <dgm:t>
        <a:bodyPr/>
        <a:lstStyle/>
        <a:p>
          <a:endParaRPr lang="en-US" sz="1800"/>
        </a:p>
      </dgm:t>
    </dgm:pt>
    <dgm:pt modelId="{5F6C0733-CC03-46C4-BB12-7DBB97163DB7}" type="sibTrans" cxnId="{5CDED702-DDEC-402E-BCCD-843F889AEE9C}">
      <dgm:prSet/>
      <dgm:spPr/>
      <dgm:t>
        <a:bodyPr/>
        <a:lstStyle/>
        <a:p>
          <a:endParaRPr lang="en-US" sz="1800"/>
        </a:p>
      </dgm:t>
    </dgm:pt>
    <dgm:pt modelId="{2C04617E-BACE-49C8-8713-182F6087273A}">
      <dgm:prSet phldrT="[Text]" custT="1"/>
      <dgm:spPr/>
      <dgm:t>
        <a:bodyPr/>
        <a:lstStyle/>
        <a:p>
          <a:pPr algn="l"/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COMMERCE</a:t>
          </a:r>
        </a:p>
      </dgm:t>
    </dgm:pt>
    <dgm:pt modelId="{C67931C3-E492-4AF5-B27F-DFF16F034B2E}" type="parTrans" cxnId="{F104161C-64F4-48B0-9FCC-9006646317FB}">
      <dgm:prSet/>
      <dgm:spPr/>
      <dgm:t>
        <a:bodyPr/>
        <a:lstStyle/>
        <a:p>
          <a:endParaRPr lang="en-US" sz="1800"/>
        </a:p>
      </dgm:t>
    </dgm:pt>
    <dgm:pt modelId="{47AEAC8C-8CC2-4D7B-AC82-5F3A754C0ED6}" type="sibTrans" cxnId="{F104161C-64F4-48B0-9FCC-9006646317FB}">
      <dgm:prSet/>
      <dgm:spPr/>
      <dgm:t>
        <a:bodyPr/>
        <a:lstStyle/>
        <a:p>
          <a:endParaRPr lang="en-US" sz="1800"/>
        </a:p>
      </dgm:t>
    </dgm:pt>
    <dgm:pt modelId="{251C491C-27B0-45B1-9294-F237A5CC6864}">
      <dgm:prSet phldrT="[Text]" custT="1"/>
      <dgm:spPr>
        <a:solidFill>
          <a:srgbClr val="002060"/>
        </a:solidFill>
      </dgm:spPr>
      <dgm:t>
        <a:bodyPr/>
        <a:lstStyle/>
        <a:p>
          <a:pPr algn="ctr">
            <a:buNone/>
          </a:pP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IT/Environmental Studies / Indian Society &amp; Culture / Communicative English</a:t>
          </a:r>
        </a:p>
      </dgm:t>
    </dgm:pt>
    <dgm:pt modelId="{730F8680-8819-4B2B-9873-A1879BDB7BF5}" type="parTrans" cxnId="{87BE7388-19BB-4777-9FA2-4ED3126A9BCB}">
      <dgm:prSet/>
      <dgm:spPr/>
      <dgm:t>
        <a:bodyPr/>
        <a:lstStyle/>
        <a:p>
          <a:endParaRPr lang="en-US" sz="1800"/>
        </a:p>
      </dgm:t>
    </dgm:pt>
    <dgm:pt modelId="{F8A72CF3-06A2-4198-BA8F-52A024F623A9}" type="sibTrans" cxnId="{87BE7388-19BB-4777-9FA2-4ED3126A9BCB}">
      <dgm:prSet/>
      <dgm:spPr/>
      <dgm:t>
        <a:bodyPr/>
        <a:lstStyle/>
        <a:p>
          <a:endParaRPr lang="en-US" sz="1800"/>
        </a:p>
      </dgm:t>
    </dgm:pt>
    <dgm:pt modelId="{FCFAC27D-15BA-4F84-8AFA-A5273EA36FB4}">
      <dgm:prSet custT="1"/>
      <dgm:spPr/>
      <dgm:t>
        <a:bodyPr/>
        <a:lstStyle/>
        <a:p>
          <a:pPr algn="l"/>
          <a:r>
            <a: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SCIENCE</a:t>
          </a:r>
        </a:p>
      </dgm:t>
    </dgm:pt>
    <dgm:pt modelId="{3EC87892-80DC-48CF-B2C7-E126A90416D9}" type="parTrans" cxnId="{E9998C67-83F1-4608-8450-30BD6854EE92}">
      <dgm:prSet/>
      <dgm:spPr/>
      <dgm:t>
        <a:bodyPr/>
        <a:lstStyle/>
        <a:p>
          <a:endParaRPr lang="en-US" sz="1800"/>
        </a:p>
      </dgm:t>
    </dgm:pt>
    <dgm:pt modelId="{13AF2062-9319-40AE-B059-F05DAE603376}" type="sibTrans" cxnId="{E9998C67-83F1-4608-8450-30BD6854EE92}">
      <dgm:prSet/>
      <dgm:spPr/>
      <dgm:t>
        <a:bodyPr/>
        <a:lstStyle/>
        <a:p>
          <a:endParaRPr lang="en-US" sz="1800"/>
        </a:p>
      </dgm:t>
    </dgm:pt>
    <dgm:pt modelId="{F6202E62-6EE3-4F35-8399-424A71CFD90F}">
      <dgm:prSet custT="1"/>
      <dgm:spPr>
        <a:solidFill>
          <a:srgbClr val="002060"/>
        </a:solidFill>
      </dgm:spPr>
      <dgm:t>
        <a:bodyPr/>
        <a:lstStyle/>
        <a:p>
          <a:pPr algn="l">
            <a:buNone/>
          </a:pP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Indian Society and </a:t>
          </a:r>
          <a:r>
            <a:rPr lang="en-U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Culture/Economics/ Communicative English</a:t>
          </a:r>
          <a:endParaRPr lang="en-US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D0AA85-F949-4F0E-AA49-49A971EE944E}" type="parTrans" cxnId="{AB490597-39BA-4DD5-AFE0-FE868A1D42D9}">
      <dgm:prSet/>
      <dgm:spPr/>
      <dgm:t>
        <a:bodyPr/>
        <a:lstStyle/>
        <a:p>
          <a:endParaRPr lang="en-US" sz="1800"/>
        </a:p>
      </dgm:t>
    </dgm:pt>
    <dgm:pt modelId="{1969C210-D416-40F6-B048-F45AF951344F}" type="sibTrans" cxnId="{AB490597-39BA-4DD5-AFE0-FE868A1D42D9}">
      <dgm:prSet/>
      <dgm:spPr/>
      <dgm:t>
        <a:bodyPr/>
        <a:lstStyle/>
        <a:p>
          <a:endParaRPr lang="en-US" sz="1800"/>
        </a:p>
      </dgm:t>
    </dgm:pt>
    <dgm:pt modelId="{CA2CAF42-D8F8-4E0B-A517-E656C7A0E99B}">
      <dgm:prSet custT="1"/>
      <dgm:spPr>
        <a:solidFill>
          <a:srgbClr val="002060"/>
        </a:solidFill>
      </dgm:spPr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Physical Science : Biology</a:t>
          </a:r>
          <a:endParaRPr lang="en-US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676CFB-A5CB-419F-A2B0-97031CE6B2D8}" type="parTrans" cxnId="{CAD9F430-24DE-4084-8662-85586BC3DA81}">
      <dgm:prSet/>
      <dgm:spPr/>
      <dgm:t>
        <a:bodyPr/>
        <a:lstStyle/>
        <a:p>
          <a:endParaRPr lang="en-US" sz="1800"/>
        </a:p>
      </dgm:t>
    </dgm:pt>
    <dgm:pt modelId="{01D9659D-8B31-42E5-804C-1379805923AB}" type="sibTrans" cxnId="{CAD9F430-24DE-4084-8662-85586BC3DA81}">
      <dgm:prSet/>
      <dgm:spPr/>
      <dgm:t>
        <a:bodyPr/>
        <a:lstStyle/>
        <a:p>
          <a:endParaRPr lang="en-US" sz="1800"/>
        </a:p>
      </dgm:t>
    </dgm:pt>
    <dgm:pt modelId="{C342E11C-2FBD-423B-982D-2AD4953E0849}">
      <dgm:prSet custT="1"/>
      <dgm:spPr>
        <a:solidFill>
          <a:srgbClr val="002060"/>
        </a:solidFill>
      </dgm:spPr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Biological Science : Mathematics</a:t>
          </a:r>
          <a:endParaRPr lang="en-US" sz="24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7807C-F87E-4810-BBAF-E5A693493951}" type="parTrans" cxnId="{CE72E289-17F3-4B4F-95E2-5D79300FF58E}">
      <dgm:prSet/>
      <dgm:spPr/>
      <dgm:t>
        <a:bodyPr/>
        <a:lstStyle/>
        <a:p>
          <a:endParaRPr lang="en-US" sz="1800"/>
        </a:p>
      </dgm:t>
    </dgm:pt>
    <dgm:pt modelId="{1BD0BF64-D3EA-4649-B944-B3BA4AEB1789}" type="sibTrans" cxnId="{CE72E289-17F3-4B4F-95E2-5D79300FF58E}">
      <dgm:prSet/>
      <dgm:spPr/>
      <dgm:t>
        <a:bodyPr/>
        <a:lstStyle/>
        <a:p>
          <a:endParaRPr lang="en-US" sz="1800"/>
        </a:p>
      </dgm:t>
    </dgm:pt>
    <dgm:pt modelId="{88FE7DE5-7BB0-42A0-93C9-9088CF1F4D14}" type="pres">
      <dgm:prSet presAssocID="{8E00D9B1-8912-48F5-A54F-E5558440D1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12EADB-08C9-4883-95A9-96954054E51D}" type="pres">
      <dgm:prSet presAssocID="{F8757349-8C2B-4405-89F8-8D0C5D465A8F}" presName="linNode" presStyleCnt="0"/>
      <dgm:spPr/>
    </dgm:pt>
    <dgm:pt modelId="{F217BB09-212B-4EE2-B54F-1E6B06F10172}" type="pres">
      <dgm:prSet presAssocID="{F8757349-8C2B-4405-89F8-8D0C5D465A8F}" presName="parTx" presStyleLbl="revTx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CAA94-1C8A-4A1E-B018-862A98BC9B9E}" type="pres">
      <dgm:prSet presAssocID="{F8757349-8C2B-4405-89F8-8D0C5D465A8F}" presName="bracket" presStyleLbl="parChTrans1D1" presStyleIdx="0" presStyleCnt="3" custScaleY="55966"/>
      <dgm:spPr/>
    </dgm:pt>
    <dgm:pt modelId="{C0C0D691-F4E5-422B-88B5-16BBCCF210A1}" type="pres">
      <dgm:prSet presAssocID="{F8757349-8C2B-4405-89F8-8D0C5D465A8F}" presName="spH" presStyleCnt="0"/>
      <dgm:spPr/>
    </dgm:pt>
    <dgm:pt modelId="{B063B6EE-6BC6-414D-A75E-CEDEC809AEB5}" type="pres">
      <dgm:prSet presAssocID="{F8757349-8C2B-4405-89F8-8D0C5D465A8F}" presName="desTx" presStyleLbl="node1" presStyleIdx="0" presStyleCnt="3" custScaleY="64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CABA58-DBEC-499F-9E58-17B963C83824}" type="pres">
      <dgm:prSet presAssocID="{AAC66564-4121-4742-94CF-69204EBD591D}" presName="spV" presStyleCnt="0"/>
      <dgm:spPr/>
    </dgm:pt>
    <dgm:pt modelId="{3E753FDE-6EF3-45C5-933B-09992A6421B6}" type="pres">
      <dgm:prSet presAssocID="{2C04617E-BACE-49C8-8713-182F6087273A}" presName="linNode" presStyleCnt="0"/>
      <dgm:spPr/>
    </dgm:pt>
    <dgm:pt modelId="{410C09CE-AB9E-4574-A4A7-4B70F73B2964}" type="pres">
      <dgm:prSet presAssocID="{2C04617E-BACE-49C8-8713-182F6087273A}" presName="parTx" presStyleLbl="revTx" presStyleIdx="1" presStyleCnt="3" custScaleY="24053" custLinFactNeighborX="5682" custLinFactNeighborY="-246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2112CF-2ADF-4FAF-82D3-CFB5C6594619}" type="pres">
      <dgm:prSet presAssocID="{2C04617E-BACE-49C8-8713-182F6087273A}" presName="bracket" presStyleLbl="parChTrans1D1" presStyleIdx="1" presStyleCnt="3" custScaleY="71301" custLinFactNeighborX="-2840" custLinFactNeighborY="-28876"/>
      <dgm:spPr/>
    </dgm:pt>
    <dgm:pt modelId="{13891284-7F3A-420A-8CBB-C4F97B3178B5}" type="pres">
      <dgm:prSet presAssocID="{2C04617E-BACE-49C8-8713-182F6087273A}" presName="spH" presStyleCnt="0"/>
      <dgm:spPr/>
    </dgm:pt>
    <dgm:pt modelId="{3DA37FCB-B22D-4C50-8B1B-F99C2FDBE497}" type="pres">
      <dgm:prSet presAssocID="{2C04617E-BACE-49C8-8713-182F6087273A}" presName="desTx" presStyleLbl="node1" presStyleIdx="1" presStyleCnt="3" custScaleY="67733" custLinFactNeighborY="-306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09D8B-3CFC-4A04-B055-8F0B88026359}" type="pres">
      <dgm:prSet presAssocID="{47AEAC8C-8CC2-4D7B-AC82-5F3A754C0ED6}" presName="spV" presStyleCnt="0"/>
      <dgm:spPr/>
    </dgm:pt>
    <dgm:pt modelId="{3E3CA812-29C6-41F4-9AEA-494099B6AA17}" type="pres">
      <dgm:prSet presAssocID="{FCFAC27D-15BA-4F84-8AFA-A5273EA36FB4}" presName="linNode" presStyleCnt="0"/>
      <dgm:spPr/>
    </dgm:pt>
    <dgm:pt modelId="{2DE2596F-8D98-455F-9EEE-FBEEA7173A4C}" type="pres">
      <dgm:prSet presAssocID="{FCFAC27D-15BA-4F84-8AFA-A5273EA36FB4}" presName="parTx" presStyleLbl="revTx" presStyleIdx="2" presStyleCnt="3" custLinFactNeighborY="-356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C8441-7A3D-4425-8026-6C849CD3199D}" type="pres">
      <dgm:prSet presAssocID="{FCFAC27D-15BA-4F84-8AFA-A5273EA36FB4}" presName="bracket" presStyleLbl="parChTrans1D1" presStyleIdx="2" presStyleCnt="3" custLinFactNeighborY="-35685"/>
      <dgm:spPr/>
    </dgm:pt>
    <dgm:pt modelId="{634A2B63-05E5-40E7-A58B-711098F8636A}" type="pres">
      <dgm:prSet presAssocID="{FCFAC27D-15BA-4F84-8AFA-A5273EA36FB4}" presName="spH" presStyleCnt="0"/>
      <dgm:spPr/>
    </dgm:pt>
    <dgm:pt modelId="{0BEE113A-0176-4369-8CBD-D52220F47B65}" type="pres">
      <dgm:prSet presAssocID="{FCFAC27D-15BA-4F84-8AFA-A5273EA36FB4}" presName="desTx" presStyleLbl="node1" presStyleIdx="2" presStyleCnt="3" custLinFactNeighborY="-356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D3CA4E-A4F8-49CB-8DF0-632A8238C473}" type="presOf" srcId="{C342E11C-2FBD-423B-982D-2AD4953E0849}" destId="{0BEE113A-0176-4369-8CBD-D52220F47B65}" srcOrd="0" destOrd="2" presId="urn:diagrams.loki3.com/BracketList"/>
    <dgm:cxn modelId="{973154FF-2C83-4C2A-8C2B-927463179869}" type="presOf" srcId="{DE984CDB-9A08-45D6-AF9A-2BD92BFD15EA}" destId="{B063B6EE-6BC6-414D-A75E-CEDEC809AEB5}" srcOrd="0" destOrd="0" presId="urn:diagrams.loki3.com/BracketList"/>
    <dgm:cxn modelId="{AE737B24-20E4-4129-AB07-C37DDCAF92B6}" type="presOf" srcId="{FCFAC27D-15BA-4F84-8AFA-A5273EA36FB4}" destId="{2DE2596F-8D98-455F-9EEE-FBEEA7173A4C}" srcOrd="0" destOrd="0" presId="urn:diagrams.loki3.com/BracketList"/>
    <dgm:cxn modelId="{BD6561E4-1087-4676-9239-A3E5E4CCEF7D}" type="presOf" srcId="{2C04617E-BACE-49C8-8713-182F6087273A}" destId="{410C09CE-AB9E-4574-A4A7-4B70F73B2964}" srcOrd="0" destOrd="0" presId="urn:diagrams.loki3.com/BracketList"/>
    <dgm:cxn modelId="{28A1F3ED-3F46-4D34-B8A5-BDEA18101CD7}" type="presOf" srcId="{251C491C-27B0-45B1-9294-F237A5CC6864}" destId="{3DA37FCB-B22D-4C50-8B1B-F99C2FDBE497}" srcOrd="0" destOrd="0" presId="urn:diagrams.loki3.com/BracketList"/>
    <dgm:cxn modelId="{42C18916-80EC-427D-9BBF-FD7C1A736D8E}" type="presOf" srcId="{8E00D9B1-8912-48F5-A54F-E5558440D199}" destId="{88FE7DE5-7BB0-42A0-93C9-9088CF1F4D14}" srcOrd="0" destOrd="0" presId="urn:diagrams.loki3.com/BracketList"/>
    <dgm:cxn modelId="{A302B7B1-D536-41E0-9C30-A724D1D4C7CF}" type="presOf" srcId="{F8757349-8C2B-4405-89F8-8D0C5D465A8F}" destId="{F217BB09-212B-4EE2-B54F-1E6B06F10172}" srcOrd="0" destOrd="0" presId="urn:diagrams.loki3.com/BracketList"/>
    <dgm:cxn modelId="{87BE7388-19BB-4777-9FA2-4ED3126A9BCB}" srcId="{2C04617E-BACE-49C8-8713-182F6087273A}" destId="{251C491C-27B0-45B1-9294-F237A5CC6864}" srcOrd="0" destOrd="0" parTransId="{730F8680-8819-4B2B-9873-A1879BDB7BF5}" sibTransId="{F8A72CF3-06A2-4198-BA8F-52A024F623A9}"/>
    <dgm:cxn modelId="{7E4CC554-380B-4728-8DC0-9F1695173CDE}" type="presOf" srcId="{F6202E62-6EE3-4F35-8399-424A71CFD90F}" destId="{0BEE113A-0176-4369-8CBD-D52220F47B65}" srcOrd="0" destOrd="0" presId="urn:diagrams.loki3.com/BracketList"/>
    <dgm:cxn modelId="{AB490597-39BA-4DD5-AFE0-FE868A1D42D9}" srcId="{FCFAC27D-15BA-4F84-8AFA-A5273EA36FB4}" destId="{F6202E62-6EE3-4F35-8399-424A71CFD90F}" srcOrd="0" destOrd="0" parTransId="{44D0AA85-F949-4F0E-AA49-49A971EE944E}" sibTransId="{1969C210-D416-40F6-B048-F45AF951344F}"/>
    <dgm:cxn modelId="{E9998C67-83F1-4608-8450-30BD6854EE92}" srcId="{8E00D9B1-8912-48F5-A54F-E5558440D199}" destId="{FCFAC27D-15BA-4F84-8AFA-A5273EA36FB4}" srcOrd="2" destOrd="0" parTransId="{3EC87892-80DC-48CF-B2C7-E126A90416D9}" sibTransId="{13AF2062-9319-40AE-B059-F05DAE603376}"/>
    <dgm:cxn modelId="{CAD9F430-24DE-4084-8662-85586BC3DA81}" srcId="{FCFAC27D-15BA-4F84-8AFA-A5273EA36FB4}" destId="{CA2CAF42-D8F8-4E0B-A517-E656C7A0E99B}" srcOrd="1" destOrd="0" parTransId="{BE676CFB-A5CB-419F-A2B0-97031CE6B2D8}" sibTransId="{01D9659D-8B31-42E5-804C-1379805923AB}"/>
    <dgm:cxn modelId="{5CDED702-DDEC-402E-BCCD-843F889AEE9C}" srcId="{F8757349-8C2B-4405-89F8-8D0C5D465A8F}" destId="{DE984CDB-9A08-45D6-AF9A-2BD92BFD15EA}" srcOrd="0" destOrd="0" parTransId="{31A34187-ED5E-4474-863C-D967AB1DA4D3}" sibTransId="{5F6C0733-CC03-46C4-BB12-7DBB97163DB7}"/>
    <dgm:cxn modelId="{F104161C-64F4-48B0-9FCC-9006646317FB}" srcId="{8E00D9B1-8912-48F5-A54F-E5558440D199}" destId="{2C04617E-BACE-49C8-8713-182F6087273A}" srcOrd="1" destOrd="0" parTransId="{C67931C3-E492-4AF5-B27F-DFF16F034B2E}" sibTransId="{47AEAC8C-8CC2-4D7B-AC82-5F3A754C0ED6}"/>
    <dgm:cxn modelId="{2ABA5154-35B6-41E8-898D-EE7D5362A015}" srcId="{8E00D9B1-8912-48F5-A54F-E5558440D199}" destId="{F8757349-8C2B-4405-89F8-8D0C5D465A8F}" srcOrd="0" destOrd="0" parTransId="{28D96242-BBE7-4FAF-B06E-AB0A0D64849C}" sibTransId="{AAC66564-4121-4742-94CF-69204EBD591D}"/>
    <dgm:cxn modelId="{CE72E289-17F3-4B4F-95E2-5D79300FF58E}" srcId="{FCFAC27D-15BA-4F84-8AFA-A5273EA36FB4}" destId="{C342E11C-2FBD-423B-982D-2AD4953E0849}" srcOrd="2" destOrd="0" parTransId="{17F7807C-F87E-4810-BBAF-E5A693493951}" sibTransId="{1BD0BF64-D3EA-4649-B944-B3BA4AEB1789}"/>
    <dgm:cxn modelId="{DAB46AA3-1E23-4675-BCCD-A9121F5C7CCE}" type="presOf" srcId="{CA2CAF42-D8F8-4E0B-A517-E656C7A0E99B}" destId="{0BEE113A-0176-4369-8CBD-D52220F47B65}" srcOrd="0" destOrd="1" presId="urn:diagrams.loki3.com/BracketList"/>
    <dgm:cxn modelId="{61AEBEEF-44AC-4497-A312-6FA24CCDCDE4}" type="presParOf" srcId="{88FE7DE5-7BB0-42A0-93C9-9088CF1F4D14}" destId="{C012EADB-08C9-4883-95A9-96954054E51D}" srcOrd="0" destOrd="0" presId="urn:diagrams.loki3.com/BracketList"/>
    <dgm:cxn modelId="{C8F3043E-1D06-4CE7-9935-3439ED7DEF8F}" type="presParOf" srcId="{C012EADB-08C9-4883-95A9-96954054E51D}" destId="{F217BB09-212B-4EE2-B54F-1E6B06F10172}" srcOrd="0" destOrd="0" presId="urn:diagrams.loki3.com/BracketList"/>
    <dgm:cxn modelId="{02882FF4-1926-456C-93C1-060A169A0E73}" type="presParOf" srcId="{C012EADB-08C9-4883-95A9-96954054E51D}" destId="{FD4CAA94-1C8A-4A1E-B018-862A98BC9B9E}" srcOrd="1" destOrd="0" presId="urn:diagrams.loki3.com/BracketList"/>
    <dgm:cxn modelId="{E8001AF5-4B31-4641-8449-EBA3289A8F57}" type="presParOf" srcId="{C012EADB-08C9-4883-95A9-96954054E51D}" destId="{C0C0D691-F4E5-422B-88B5-16BBCCF210A1}" srcOrd="2" destOrd="0" presId="urn:diagrams.loki3.com/BracketList"/>
    <dgm:cxn modelId="{229D4511-6DE6-4546-BC3A-82799CFC2446}" type="presParOf" srcId="{C012EADB-08C9-4883-95A9-96954054E51D}" destId="{B063B6EE-6BC6-414D-A75E-CEDEC809AEB5}" srcOrd="3" destOrd="0" presId="urn:diagrams.loki3.com/BracketList"/>
    <dgm:cxn modelId="{D043F0B4-68EF-407C-AC19-AC9D96C2755D}" type="presParOf" srcId="{88FE7DE5-7BB0-42A0-93C9-9088CF1F4D14}" destId="{D4CABA58-DBEC-499F-9E58-17B963C83824}" srcOrd="1" destOrd="0" presId="urn:diagrams.loki3.com/BracketList"/>
    <dgm:cxn modelId="{5149A65D-F3F5-4E98-8D1C-B43047C5C3E9}" type="presParOf" srcId="{88FE7DE5-7BB0-42A0-93C9-9088CF1F4D14}" destId="{3E753FDE-6EF3-45C5-933B-09992A6421B6}" srcOrd="2" destOrd="0" presId="urn:diagrams.loki3.com/BracketList"/>
    <dgm:cxn modelId="{72E5D5CE-9580-472E-AB26-57E7AF66CA60}" type="presParOf" srcId="{3E753FDE-6EF3-45C5-933B-09992A6421B6}" destId="{410C09CE-AB9E-4574-A4A7-4B70F73B2964}" srcOrd="0" destOrd="0" presId="urn:diagrams.loki3.com/BracketList"/>
    <dgm:cxn modelId="{11863E34-B3AF-46B3-95E3-35C30C584CB9}" type="presParOf" srcId="{3E753FDE-6EF3-45C5-933B-09992A6421B6}" destId="{0E2112CF-2ADF-4FAF-82D3-CFB5C6594619}" srcOrd="1" destOrd="0" presId="urn:diagrams.loki3.com/BracketList"/>
    <dgm:cxn modelId="{277ADC67-1D2D-47B4-BC02-C078E8CC5F58}" type="presParOf" srcId="{3E753FDE-6EF3-45C5-933B-09992A6421B6}" destId="{13891284-7F3A-420A-8CBB-C4F97B3178B5}" srcOrd="2" destOrd="0" presId="urn:diagrams.loki3.com/BracketList"/>
    <dgm:cxn modelId="{05457AEE-B76E-4A8E-AAC4-4A3934F26059}" type="presParOf" srcId="{3E753FDE-6EF3-45C5-933B-09992A6421B6}" destId="{3DA37FCB-B22D-4C50-8B1B-F99C2FDBE497}" srcOrd="3" destOrd="0" presId="urn:diagrams.loki3.com/BracketList"/>
    <dgm:cxn modelId="{AB958F3F-2F75-46BE-8C75-4580EA429764}" type="presParOf" srcId="{88FE7DE5-7BB0-42A0-93C9-9088CF1F4D14}" destId="{7F409D8B-3CFC-4A04-B055-8F0B88026359}" srcOrd="3" destOrd="0" presId="urn:diagrams.loki3.com/BracketList"/>
    <dgm:cxn modelId="{38BFCF4A-32C5-45F8-A051-3CA06AFBAD2B}" type="presParOf" srcId="{88FE7DE5-7BB0-42A0-93C9-9088CF1F4D14}" destId="{3E3CA812-29C6-41F4-9AEA-494099B6AA17}" srcOrd="4" destOrd="0" presId="urn:diagrams.loki3.com/BracketList"/>
    <dgm:cxn modelId="{FB0E4D1E-28E2-4271-8887-7D20E3B40F84}" type="presParOf" srcId="{3E3CA812-29C6-41F4-9AEA-494099B6AA17}" destId="{2DE2596F-8D98-455F-9EEE-FBEEA7173A4C}" srcOrd="0" destOrd="0" presId="urn:diagrams.loki3.com/BracketList"/>
    <dgm:cxn modelId="{42444457-0600-4683-92C2-C7ACAB03664F}" type="presParOf" srcId="{3E3CA812-29C6-41F4-9AEA-494099B6AA17}" destId="{8B9C8441-7A3D-4425-8026-6C849CD3199D}" srcOrd="1" destOrd="0" presId="urn:diagrams.loki3.com/BracketList"/>
    <dgm:cxn modelId="{AD5A0F23-956C-45B4-91C3-90CA1677EE57}" type="presParOf" srcId="{3E3CA812-29C6-41F4-9AEA-494099B6AA17}" destId="{634A2B63-05E5-40E7-A58B-711098F8636A}" srcOrd="2" destOrd="0" presId="urn:diagrams.loki3.com/BracketList"/>
    <dgm:cxn modelId="{D39C19B0-7D85-473B-B20D-60C31A0A0BC3}" type="presParOf" srcId="{3E3CA812-29C6-41F4-9AEA-494099B6AA17}" destId="{0BEE113A-0176-4369-8CBD-D52220F47B65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6A044A-26C5-4808-B3F2-5DCD419042ED}" type="doc">
      <dgm:prSet loTypeId="urn:microsoft.com/office/officeart/2005/8/layout/process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145F9E-A174-4CF0-9A09-1E84CE260AD1}">
      <dgm:prSet phldrT="[Text]" custT="1"/>
      <dgm:spPr>
        <a:solidFill>
          <a:srgbClr val="002060"/>
        </a:solidFill>
      </dgm:spPr>
      <dgm:t>
        <a:bodyPr/>
        <a:lstStyle/>
        <a:p>
          <a:pPr algn="l"/>
          <a:r>
            <a: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Admission through Students Academic Management System (Govt. of Odisha)</a:t>
          </a:r>
        </a:p>
      </dgm:t>
    </dgm:pt>
    <dgm:pt modelId="{714760F1-68F8-49E2-8A89-73F696A7CCEC}" type="parTrans" cxnId="{13821783-346C-4A84-AF55-B00EFC2D9A45}">
      <dgm:prSet/>
      <dgm:spPr/>
      <dgm:t>
        <a:bodyPr/>
        <a:lstStyle/>
        <a:p>
          <a:endParaRPr lang="en-US"/>
        </a:p>
      </dgm:t>
    </dgm:pt>
    <dgm:pt modelId="{0198186B-4DE9-4FAD-9A8E-51EFD75D715C}" type="sibTrans" cxnId="{13821783-346C-4A84-AF55-B00EFC2D9A45}">
      <dgm:prSet/>
      <dgm:spPr/>
      <dgm:t>
        <a:bodyPr/>
        <a:lstStyle/>
        <a:p>
          <a:endParaRPr lang="en-US"/>
        </a:p>
      </dgm:t>
    </dgm:pt>
    <dgm:pt modelId="{25593B87-7B01-4738-B0D0-EB3584C07FDE}">
      <dgm:prSet phldrT="[Text]"/>
      <dgm:spPr>
        <a:solidFill>
          <a:srgbClr val="002060">
            <a:alpha val="90000"/>
          </a:srgbClr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Admission details in on-line prospectus</a:t>
          </a:r>
        </a:p>
      </dgm:t>
    </dgm:pt>
    <dgm:pt modelId="{36D1ABE0-687F-414E-A974-7D01F7DBADC7}" type="parTrans" cxnId="{E8CE98D4-4DBE-4E88-8559-6E11BFE4B7EE}">
      <dgm:prSet/>
      <dgm:spPr/>
      <dgm:t>
        <a:bodyPr/>
        <a:lstStyle/>
        <a:p>
          <a:endParaRPr lang="en-US"/>
        </a:p>
      </dgm:t>
    </dgm:pt>
    <dgm:pt modelId="{D2AE93AC-2F4D-4234-8560-DDDF2638B097}" type="sibTrans" cxnId="{E8CE98D4-4DBE-4E88-8559-6E11BFE4B7EE}">
      <dgm:prSet/>
      <dgm:spPr/>
      <dgm:t>
        <a:bodyPr/>
        <a:lstStyle/>
        <a:p>
          <a:endParaRPr lang="en-US"/>
        </a:p>
      </dgm:t>
    </dgm:pt>
    <dgm:pt modelId="{17136F51-EAA6-4915-989B-CAA17BAF9569}">
      <dgm:prSet phldrT="[Text]"/>
      <dgm:spPr>
        <a:solidFill>
          <a:srgbClr val="002060">
            <a:alpha val="90000"/>
          </a:srgbClr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Advertisement</a:t>
          </a:r>
          <a:r>
            <a:rPr lang="en-US" b="1" dirty="0">
              <a:solidFill>
                <a:schemeClr val="bg1"/>
              </a:solidFill>
            </a:rPr>
            <a:t> in Print ,Electronic media &amp; Website</a:t>
          </a:r>
          <a:endParaRPr lang="en-US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B71648-96A5-4A64-A539-A6E6B77B2D51}" type="parTrans" cxnId="{5565CA3B-8E46-418C-95EF-20FCF559317E}">
      <dgm:prSet/>
      <dgm:spPr/>
      <dgm:t>
        <a:bodyPr/>
        <a:lstStyle/>
        <a:p>
          <a:endParaRPr lang="en-US"/>
        </a:p>
      </dgm:t>
    </dgm:pt>
    <dgm:pt modelId="{37A4C04B-DE5B-4F0F-8617-11C36AD36EC8}" type="sibTrans" cxnId="{5565CA3B-8E46-418C-95EF-20FCF559317E}">
      <dgm:prSet/>
      <dgm:spPr/>
      <dgm:t>
        <a:bodyPr/>
        <a:lstStyle/>
        <a:p>
          <a:endParaRPr lang="en-US"/>
        </a:p>
      </dgm:t>
    </dgm:pt>
    <dgm:pt modelId="{82042D08-947A-4F0E-9096-A7535388920B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3600" b="1" dirty="0"/>
            <a:t>On-line submission of Application forms</a:t>
          </a:r>
          <a:endParaRPr lang="en-US" sz="36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DB38B0-F896-4C58-9A40-694278A97BE9}" type="parTrans" cxnId="{7403067C-34DB-40D6-9674-6F516FE33B15}">
      <dgm:prSet/>
      <dgm:spPr/>
      <dgm:t>
        <a:bodyPr/>
        <a:lstStyle/>
        <a:p>
          <a:endParaRPr lang="en-US"/>
        </a:p>
      </dgm:t>
    </dgm:pt>
    <dgm:pt modelId="{D1F63EAE-8F71-4538-8A28-ADEA56B04411}" type="sibTrans" cxnId="{7403067C-34DB-40D6-9674-6F516FE33B15}">
      <dgm:prSet/>
      <dgm:spPr/>
      <dgm:t>
        <a:bodyPr/>
        <a:lstStyle/>
        <a:p>
          <a:endParaRPr lang="en-US"/>
        </a:p>
      </dgm:t>
    </dgm:pt>
    <dgm:pt modelId="{51871208-91FB-4DA2-9801-B23B3C8AB68C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Publication of selection list by admission portal of HE Department</a:t>
          </a:r>
          <a:endParaRPr lang="en-US" sz="2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4CD848-401E-44F9-95F1-11B8EEE02EED}" type="parTrans" cxnId="{512720EA-5B24-4384-B3EE-F5F954F15269}">
      <dgm:prSet/>
      <dgm:spPr/>
      <dgm:t>
        <a:bodyPr/>
        <a:lstStyle/>
        <a:p>
          <a:endParaRPr lang="en-US"/>
        </a:p>
      </dgm:t>
    </dgm:pt>
    <dgm:pt modelId="{F1720ED8-F10F-4BD0-A9BD-E0ED1E76B171}" type="sibTrans" cxnId="{512720EA-5B24-4384-B3EE-F5F954F15269}">
      <dgm:prSet/>
      <dgm:spPr/>
      <dgm:t>
        <a:bodyPr/>
        <a:lstStyle/>
        <a:p>
          <a:endParaRPr lang="en-US"/>
        </a:p>
      </dgm:t>
    </dgm:pt>
    <dgm:pt modelId="{608D47F5-03CC-4052-A4DE-36A634EBB82E}">
      <dgm:prSet phldrT="[Text]"/>
      <dgm:spPr/>
      <dgm:t>
        <a:bodyPr/>
        <a:lstStyle/>
        <a:p>
          <a:r>
            <a: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SMS alert from College</a:t>
          </a:r>
        </a:p>
      </dgm:t>
    </dgm:pt>
    <dgm:pt modelId="{139ADB9F-00BA-44EC-9797-4C12197AC899}" type="parTrans" cxnId="{20C58DA6-701C-4261-85C0-86F150A18758}">
      <dgm:prSet/>
      <dgm:spPr/>
      <dgm:t>
        <a:bodyPr/>
        <a:lstStyle/>
        <a:p>
          <a:endParaRPr lang="en-US"/>
        </a:p>
      </dgm:t>
    </dgm:pt>
    <dgm:pt modelId="{498BE2CE-22CB-450A-A691-F543BD02537C}" type="sibTrans" cxnId="{20C58DA6-701C-4261-85C0-86F150A18758}">
      <dgm:prSet/>
      <dgm:spPr/>
      <dgm:t>
        <a:bodyPr/>
        <a:lstStyle/>
        <a:p>
          <a:endParaRPr lang="en-US"/>
        </a:p>
      </dgm:t>
    </dgm:pt>
    <dgm:pt modelId="{B760F714-3838-4850-96E1-6B277639774B}">
      <dgm:prSet phldrT="[Text]"/>
      <dgm:spPr/>
      <dgm:t>
        <a:bodyPr/>
        <a:lstStyle/>
        <a:p>
          <a:r>
            <a: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Merit List Publication in website</a:t>
          </a:r>
        </a:p>
      </dgm:t>
    </dgm:pt>
    <dgm:pt modelId="{27107063-A11B-4157-BFA5-E89B06627EFD}" type="parTrans" cxnId="{F034330D-2C8D-46F7-BAF8-97A5697FEBC0}">
      <dgm:prSet/>
      <dgm:spPr/>
      <dgm:t>
        <a:bodyPr/>
        <a:lstStyle/>
        <a:p>
          <a:endParaRPr lang="en-US"/>
        </a:p>
      </dgm:t>
    </dgm:pt>
    <dgm:pt modelId="{EC423116-E07F-406F-BD71-8BC953AFB36D}" type="sibTrans" cxnId="{F034330D-2C8D-46F7-BAF8-97A5697FEBC0}">
      <dgm:prSet/>
      <dgm:spPr/>
      <dgm:t>
        <a:bodyPr/>
        <a:lstStyle/>
        <a:p>
          <a:endParaRPr lang="en-US"/>
        </a:p>
      </dgm:t>
    </dgm:pt>
    <dgm:pt modelId="{F9199178-AF6F-42B8-BC05-93EBC0FC1E85}">
      <dgm:prSet phldrT="[Text]"/>
      <dgm:spPr>
        <a:solidFill>
          <a:srgbClr val="002060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Admission &amp; Counselling</a:t>
          </a:r>
        </a:p>
      </dgm:t>
    </dgm:pt>
    <dgm:pt modelId="{1D7DAC71-5FD5-46D6-A99C-3808FBD7C26C}" type="parTrans" cxnId="{A9A3FA0B-8F96-4189-8C93-887318EFB78B}">
      <dgm:prSet/>
      <dgm:spPr/>
      <dgm:t>
        <a:bodyPr/>
        <a:lstStyle/>
        <a:p>
          <a:endParaRPr lang="en-US"/>
        </a:p>
      </dgm:t>
    </dgm:pt>
    <dgm:pt modelId="{1EC6D4B5-60B2-4234-BCC1-60DD4B433CB3}" type="sibTrans" cxnId="{A9A3FA0B-8F96-4189-8C93-887318EFB78B}">
      <dgm:prSet/>
      <dgm:spPr/>
      <dgm:t>
        <a:bodyPr/>
        <a:lstStyle/>
        <a:p>
          <a:endParaRPr lang="en-US"/>
        </a:p>
      </dgm:t>
    </dgm:pt>
    <dgm:pt modelId="{3F858F5D-CA19-4E2D-93F9-159FD1B980E7}" type="pres">
      <dgm:prSet presAssocID="{666A044A-26C5-4808-B3F2-5DCD419042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AABDCA-8B60-480F-85CE-38787F8E970C}" type="pres">
      <dgm:prSet presAssocID="{F9199178-AF6F-42B8-BC05-93EBC0FC1E85}" presName="boxAndChildren" presStyleCnt="0"/>
      <dgm:spPr/>
    </dgm:pt>
    <dgm:pt modelId="{2FEA75CD-FC0F-4340-A4F9-52C6F5D07309}" type="pres">
      <dgm:prSet presAssocID="{F9199178-AF6F-42B8-BC05-93EBC0FC1E85}" presName="parentTextBox" presStyleLbl="node1" presStyleIdx="0" presStyleCnt="4"/>
      <dgm:spPr/>
      <dgm:t>
        <a:bodyPr/>
        <a:lstStyle/>
        <a:p>
          <a:endParaRPr lang="en-US"/>
        </a:p>
      </dgm:t>
    </dgm:pt>
    <dgm:pt modelId="{F3F833EB-77CC-4C51-AB67-EC9356A17EA4}" type="pres">
      <dgm:prSet presAssocID="{F1720ED8-F10F-4BD0-A9BD-E0ED1E76B171}" presName="sp" presStyleCnt="0"/>
      <dgm:spPr/>
    </dgm:pt>
    <dgm:pt modelId="{3E5C85DC-F571-4F30-89E7-35522063E857}" type="pres">
      <dgm:prSet presAssocID="{51871208-91FB-4DA2-9801-B23B3C8AB68C}" presName="arrowAndChildren" presStyleCnt="0"/>
      <dgm:spPr/>
    </dgm:pt>
    <dgm:pt modelId="{AAEBEF57-320C-4D9D-BDE6-69FC84D59294}" type="pres">
      <dgm:prSet presAssocID="{51871208-91FB-4DA2-9801-B23B3C8AB68C}" presName="parentTextArrow" presStyleLbl="node1" presStyleIdx="0" presStyleCnt="4"/>
      <dgm:spPr/>
      <dgm:t>
        <a:bodyPr/>
        <a:lstStyle/>
        <a:p>
          <a:endParaRPr lang="en-US"/>
        </a:p>
      </dgm:t>
    </dgm:pt>
    <dgm:pt modelId="{A5DF89A9-3811-4F83-B260-BD84358F5AE9}" type="pres">
      <dgm:prSet presAssocID="{51871208-91FB-4DA2-9801-B23B3C8AB68C}" presName="arrow" presStyleLbl="node1" presStyleIdx="1" presStyleCnt="4"/>
      <dgm:spPr/>
      <dgm:t>
        <a:bodyPr/>
        <a:lstStyle/>
        <a:p>
          <a:endParaRPr lang="en-US"/>
        </a:p>
      </dgm:t>
    </dgm:pt>
    <dgm:pt modelId="{70FCC178-D398-40F6-8642-43CDC1AB5160}" type="pres">
      <dgm:prSet presAssocID="{51871208-91FB-4DA2-9801-B23B3C8AB68C}" presName="descendantArrow" presStyleCnt="0"/>
      <dgm:spPr/>
    </dgm:pt>
    <dgm:pt modelId="{02650BB3-E161-4238-BA3F-4CDB9BAF964D}" type="pres">
      <dgm:prSet presAssocID="{608D47F5-03CC-4052-A4DE-36A634EBB82E}" presName="childTextArrow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85898-581F-41A9-86FB-FDEE49AF6885}" type="pres">
      <dgm:prSet presAssocID="{B760F714-3838-4850-96E1-6B277639774B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BD84B6-FC82-45DD-8D58-88DC2224ADC7}" type="pres">
      <dgm:prSet presAssocID="{D1F63EAE-8F71-4538-8A28-ADEA56B04411}" presName="sp" presStyleCnt="0"/>
      <dgm:spPr/>
    </dgm:pt>
    <dgm:pt modelId="{6A635EFA-0005-4690-8B20-0892EAF24284}" type="pres">
      <dgm:prSet presAssocID="{82042D08-947A-4F0E-9096-A7535388920B}" presName="arrowAndChildren" presStyleCnt="0"/>
      <dgm:spPr/>
    </dgm:pt>
    <dgm:pt modelId="{FAF261A9-0FD6-479A-86ED-7A813D808B06}" type="pres">
      <dgm:prSet presAssocID="{82042D08-947A-4F0E-9096-A7535388920B}" presName="parentTextArrow" presStyleLbl="node1" presStyleIdx="2" presStyleCnt="4" custScaleY="64112"/>
      <dgm:spPr/>
      <dgm:t>
        <a:bodyPr/>
        <a:lstStyle/>
        <a:p>
          <a:endParaRPr lang="en-US"/>
        </a:p>
      </dgm:t>
    </dgm:pt>
    <dgm:pt modelId="{570FD67D-9CEB-4F60-BCC5-2B8E9881DCAB}" type="pres">
      <dgm:prSet presAssocID="{0198186B-4DE9-4FAD-9A8E-51EFD75D715C}" presName="sp" presStyleCnt="0"/>
      <dgm:spPr/>
    </dgm:pt>
    <dgm:pt modelId="{E1D9E141-6DDE-4069-A039-52BA014E87E7}" type="pres">
      <dgm:prSet presAssocID="{73145F9E-A174-4CF0-9A09-1E84CE260AD1}" presName="arrowAndChildren" presStyleCnt="0"/>
      <dgm:spPr/>
    </dgm:pt>
    <dgm:pt modelId="{A7C7874A-1AA4-4021-9423-4F5CCBC03786}" type="pres">
      <dgm:prSet presAssocID="{73145F9E-A174-4CF0-9A09-1E84CE260AD1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83A15F46-41EA-4632-88E3-84C4FD2900BC}" type="pres">
      <dgm:prSet presAssocID="{73145F9E-A174-4CF0-9A09-1E84CE260AD1}" presName="arrow" presStyleLbl="node1" presStyleIdx="3" presStyleCnt="4"/>
      <dgm:spPr/>
      <dgm:t>
        <a:bodyPr/>
        <a:lstStyle/>
        <a:p>
          <a:endParaRPr lang="en-US"/>
        </a:p>
      </dgm:t>
    </dgm:pt>
    <dgm:pt modelId="{119F31F1-C762-4739-A4DB-D2695FF4C0F2}" type="pres">
      <dgm:prSet presAssocID="{73145F9E-A174-4CF0-9A09-1E84CE260AD1}" presName="descendantArrow" presStyleCnt="0"/>
      <dgm:spPr/>
    </dgm:pt>
    <dgm:pt modelId="{AECB160B-1589-43CA-8981-6F27A21679BF}" type="pres">
      <dgm:prSet presAssocID="{25593B87-7B01-4738-B0D0-EB3584C07FDE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5C1E1-ECF3-4FCE-9D4F-383E5D988DFE}" type="pres">
      <dgm:prSet presAssocID="{17136F51-EAA6-4915-989B-CAA17BAF9569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03067C-34DB-40D6-9674-6F516FE33B15}" srcId="{666A044A-26C5-4808-B3F2-5DCD419042ED}" destId="{82042D08-947A-4F0E-9096-A7535388920B}" srcOrd="1" destOrd="0" parTransId="{D8DB38B0-F896-4C58-9A40-694278A97BE9}" sibTransId="{D1F63EAE-8F71-4538-8A28-ADEA56B04411}"/>
    <dgm:cxn modelId="{13061AC2-DE0A-462D-8667-F3EE5F620696}" type="presOf" srcId="{B760F714-3838-4850-96E1-6B277639774B}" destId="{4C885898-581F-41A9-86FB-FDEE49AF6885}" srcOrd="0" destOrd="0" presId="urn:microsoft.com/office/officeart/2005/8/layout/process4"/>
    <dgm:cxn modelId="{E8CE98D4-4DBE-4E88-8559-6E11BFE4B7EE}" srcId="{73145F9E-A174-4CF0-9A09-1E84CE260AD1}" destId="{25593B87-7B01-4738-B0D0-EB3584C07FDE}" srcOrd="0" destOrd="0" parTransId="{36D1ABE0-687F-414E-A974-7D01F7DBADC7}" sibTransId="{D2AE93AC-2F4D-4234-8560-DDDF2638B097}"/>
    <dgm:cxn modelId="{5565CA3B-8E46-418C-95EF-20FCF559317E}" srcId="{73145F9E-A174-4CF0-9A09-1E84CE260AD1}" destId="{17136F51-EAA6-4915-989B-CAA17BAF9569}" srcOrd="1" destOrd="0" parTransId="{88B71648-96A5-4A64-A539-A6E6B77B2D51}" sibTransId="{37A4C04B-DE5B-4F0F-8617-11C36AD36EC8}"/>
    <dgm:cxn modelId="{F034330D-2C8D-46F7-BAF8-97A5697FEBC0}" srcId="{51871208-91FB-4DA2-9801-B23B3C8AB68C}" destId="{B760F714-3838-4850-96E1-6B277639774B}" srcOrd="1" destOrd="0" parTransId="{27107063-A11B-4157-BFA5-E89B06627EFD}" sibTransId="{EC423116-E07F-406F-BD71-8BC953AFB36D}"/>
    <dgm:cxn modelId="{512720EA-5B24-4384-B3EE-F5F954F15269}" srcId="{666A044A-26C5-4808-B3F2-5DCD419042ED}" destId="{51871208-91FB-4DA2-9801-B23B3C8AB68C}" srcOrd="2" destOrd="0" parTransId="{DB4CD848-401E-44F9-95F1-11B8EEE02EED}" sibTransId="{F1720ED8-F10F-4BD0-A9BD-E0ED1E76B171}"/>
    <dgm:cxn modelId="{D2C61F4C-70E9-4D10-89BC-17D993DEEA66}" type="presOf" srcId="{17136F51-EAA6-4915-989B-CAA17BAF9569}" destId="{D685C1E1-ECF3-4FCE-9D4F-383E5D988DFE}" srcOrd="0" destOrd="0" presId="urn:microsoft.com/office/officeart/2005/8/layout/process4"/>
    <dgm:cxn modelId="{13821783-346C-4A84-AF55-B00EFC2D9A45}" srcId="{666A044A-26C5-4808-B3F2-5DCD419042ED}" destId="{73145F9E-A174-4CF0-9A09-1E84CE260AD1}" srcOrd="0" destOrd="0" parTransId="{714760F1-68F8-49E2-8A89-73F696A7CCEC}" sibTransId="{0198186B-4DE9-4FAD-9A8E-51EFD75D715C}"/>
    <dgm:cxn modelId="{63E7CAA6-40C1-44AE-A655-DD032CEFBB9B}" type="presOf" srcId="{82042D08-947A-4F0E-9096-A7535388920B}" destId="{FAF261A9-0FD6-479A-86ED-7A813D808B06}" srcOrd="0" destOrd="0" presId="urn:microsoft.com/office/officeart/2005/8/layout/process4"/>
    <dgm:cxn modelId="{AAC61008-270A-428D-8CB0-9E479D87427C}" type="presOf" srcId="{F9199178-AF6F-42B8-BC05-93EBC0FC1E85}" destId="{2FEA75CD-FC0F-4340-A4F9-52C6F5D07309}" srcOrd="0" destOrd="0" presId="urn:microsoft.com/office/officeart/2005/8/layout/process4"/>
    <dgm:cxn modelId="{0E29798C-D67E-44B2-8EBB-68B4408EB0FD}" type="presOf" srcId="{25593B87-7B01-4738-B0D0-EB3584C07FDE}" destId="{AECB160B-1589-43CA-8981-6F27A21679BF}" srcOrd="0" destOrd="0" presId="urn:microsoft.com/office/officeart/2005/8/layout/process4"/>
    <dgm:cxn modelId="{20C58DA6-701C-4261-85C0-86F150A18758}" srcId="{51871208-91FB-4DA2-9801-B23B3C8AB68C}" destId="{608D47F5-03CC-4052-A4DE-36A634EBB82E}" srcOrd="0" destOrd="0" parTransId="{139ADB9F-00BA-44EC-9797-4C12197AC899}" sibTransId="{498BE2CE-22CB-450A-A691-F543BD02537C}"/>
    <dgm:cxn modelId="{5DDD1929-BCB5-4179-BD86-C44381C23177}" type="presOf" srcId="{666A044A-26C5-4808-B3F2-5DCD419042ED}" destId="{3F858F5D-CA19-4E2D-93F9-159FD1B980E7}" srcOrd="0" destOrd="0" presId="urn:microsoft.com/office/officeart/2005/8/layout/process4"/>
    <dgm:cxn modelId="{A3539533-EB84-406E-898B-FBFCCEDF4A62}" type="presOf" srcId="{73145F9E-A174-4CF0-9A09-1E84CE260AD1}" destId="{83A15F46-41EA-4632-88E3-84C4FD2900BC}" srcOrd="1" destOrd="0" presId="urn:microsoft.com/office/officeart/2005/8/layout/process4"/>
    <dgm:cxn modelId="{9FF4CA0D-A93C-4704-8271-D6594052057D}" type="presOf" srcId="{51871208-91FB-4DA2-9801-B23B3C8AB68C}" destId="{AAEBEF57-320C-4D9D-BDE6-69FC84D59294}" srcOrd="0" destOrd="0" presId="urn:microsoft.com/office/officeart/2005/8/layout/process4"/>
    <dgm:cxn modelId="{A9A3FA0B-8F96-4189-8C93-887318EFB78B}" srcId="{666A044A-26C5-4808-B3F2-5DCD419042ED}" destId="{F9199178-AF6F-42B8-BC05-93EBC0FC1E85}" srcOrd="3" destOrd="0" parTransId="{1D7DAC71-5FD5-46D6-A99C-3808FBD7C26C}" sibTransId="{1EC6D4B5-60B2-4234-BCC1-60DD4B433CB3}"/>
    <dgm:cxn modelId="{FAB65DE7-D4D9-49D2-B18D-670AF336B059}" type="presOf" srcId="{608D47F5-03CC-4052-A4DE-36A634EBB82E}" destId="{02650BB3-E161-4238-BA3F-4CDB9BAF964D}" srcOrd="0" destOrd="0" presId="urn:microsoft.com/office/officeart/2005/8/layout/process4"/>
    <dgm:cxn modelId="{63CC36B7-E2A1-47E4-B4CE-5108544967CD}" type="presOf" srcId="{73145F9E-A174-4CF0-9A09-1E84CE260AD1}" destId="{A7C7874A-1AA4-4021-9423-4F5CCBC03786}" srcOrd="0" destOrd="0" presId="urn:microsoft.com/office/officeart/2005/8/layout/process4"/>
    <dgm:cxn modelId="{567A8229-8443-4AC5-B558-EE18A2CBCB79}" type="presOf" srcId="{51871208-91FB-4DA2-9801-B23B3C8AB68C}" destId="{A5DF89A9-3811-4F83-B260-BD84358F5AE9}" srcOrd="1" destOrd="0" presId="urn:microsoft.com/office/officeart/2005/8/layout/process4"/>
    <dgm:cxn modelId="{C3FD5F34-9A92-409B-BC76-F0F78093FFC2}" type="presParOf" srcId="{3F858F5D-CA19-4E2D-93F9-159FD1B980E7}" destId="{DCAABDCA-8B60-480F-85CE-38787F8E970C}" srcOrd="0" destOrd="0" presId="urn:microsoft.com/office/officeart/2005/8/layout/process4"/>
    <dgm:cxn modelId="{E05C03BB-DCA7-48B2-A5A8-1BDE31A8E994}" type="presParOf" srcId="{DCAABDCA-8B60-480F-85CE-38787F8E970C}" destId="{2FEA75CD-FC0F-4340-A4F9-52C6F5D07309}" srcOrd="0" destOrd="0" presId="urn:microsoft.com/office/officeart/2005/8/layout/process4"/>
    <dgm:cxn modelId="{EDA9CC88-4241-4FB9-A49F-EAAE2B83163C}" type="presParOf" srcId="{3F858F5D-CA19-4E2D-93F9-159FD1B980E7}" destId="{F3F833EB-77CC-4C51-AB67-EC9356A17EA4}" srcOrd="1" destOrd="0" presId="urn:microsoft.com/office/officeart/2005/8/layout/process4"/>
    <dgm:cxn modelId="{488ACA33-D022-4B30-BE8D-C2E73C05F1EE}" type="presParOf" srcId="{3F858F5D-CA19-4E2D-93F9-159FD1B980E7}" destId="{3E5C85DC-F571-4F30-89E7-35522063E857}" srcOrd="2" destOrd="0" presId="urn:microsoft.com/office/officeart/2005/8/layout/process4"/>
    <dgm:cxn modelId="{42CE6DBD-7527-47F3-AE62-4C1E13AA1314}" type="presParOf" srcId="{3E5C85DC-F571-4F30-89E7-35522063E857}" destId="{AAEBEF57-320C-4D9D-BDE6-69FC84D59294}" srcOrd="0" destOrd="0" presId="urn:microsoft.com/office/officeart/2005/8/layout/process4"/>
    <dgm:cxn modelId="{495203D1-4F9B-4A60-BF0C-A850042B1DA8}" type="presParOf" srcId="{3E5C85DC-F571-4F30-89E7-35522063E857}" destId="{A5DF89A9-3811-4F83-B260-BD84358F5AE9}" srcOrd="1" destOrd="0" presId="urn:microsoft.com/office/officeart/2005/8/layout/process4"/>
    <dgm:cxn modelId="{74C3322B-B525-406C-9EF1-6FD111657E03}" type="presParOf" srcId="{3E5C85DC-F571-4F30-89E7-35522063E857}" destId="{70FCC178-D398-40F6-8642-43CDC1AB5160}" srcOrd="2" destOrd="0" presId="urn:microsoft.com/office/officeart/2005/8/layout/process4"/>
    <dgm:cxn modelId="{BC6AC551-27FF-4D09-A905-AC9439B9D44A}" type="presParOf" srcId="{70FCC178-D398-40F6-8642-43CDC1AB5160}" destId="{02650BB3-E161-4238-BA3F-4CDB9BAF964D}" srcOrd="0" destOrd="0" presId="urn:microsoft.com/office/officeart/2005/8/layout/process4"/>
    <dgm:cxn modelId="{A8CD6F84-C3B1-455A-A82D-0556549E0D9C}" type="presParOf" srcId="{70FCC178-D398-40F6-8642-43CDC1AB5160}" destId="{4C885898-581F-41A9-86FB-FDEE49AF6885}" srcOrd="1" destOrd="0" presId="urn:microsoft.com/office/officeart/2005/8/layout/process4"/>
    <dgm:cxn modelId="{4C95720F-3586-41C7-BF24-F451DD292EBC}" type="presParOf" srcId="{3F858F5D-CA19-4E2D-93F9-159FD1B980E7}" destId="{BABD84B6-FC82-45DD-8D58-88DC2224ADC7}" srcOrd="3" destOrd="0" presId="urn:microsoft.com/office/officeart/2005/8/layout/process4"/>
    <dgm:cxn modelId="{FC08CD29-6FB9-4E0B-8F90-27E153858CEB}" type="presParOf" srcId="{3F858F5D-CA19-4E2D-93F9-159FD1B980E7}" destId="{6A635EFA-0005-4690-8B20-0892EAF24284}" srcOrd="4" destOrd="0" presId="urn:microsoft.com/office/officeart/2005/8/layout/process4"/>
    <dgm:cxn modelId="{F19B93AF-1A02-4B8F-A5BA-044045494B83}" type="presParOf" srcId="{6A635EFA-0005-4690-8B20-0892EAF24284}" destId="{FAF261A9-0FD6-479A-86ED-7A813D808B06}" srcOrd="0" destOrd="0" presId="urn:microsoft.com/office/officeart/2005/8/layout/process4"/>
    <dgm:cxn modelId="{022BB510-E042-4A12-BA12-31612524D63A}" type="presParOf" srcId="{3F858F5D-CA19-4E2D-93F9-159FD1B980E7}" destId="{570FD67D-9CEB-4F60-BCC5-2B8E9881DCAB}" srcOrd="5" destOrd="0" presId="urn:microsoft.com/office/officeart/2005/8/layout/process4"/>
    <dgm:cxn modelId="{CD451256-1889-4FDB-BCCB-18C306822194}" type="presParOf" srcId="{3F858F5D-CA19-4E2D-93F9-159FD1B980E7}" destId="{E1D9E141-6DDE-4069-A039-52BA014E87E7}" srcOrd="6" destOrd="0" presId="urn:microsoft.com/office/officeart/2005/8/layout/process4"/>
    <dgm:cxn modelId="{806AE90E-EE5E-4D89-847C-7AF0B71C3B71}" type="presParOf" srcId="{E1D9E141-6DDE-4069-A039-52BA014E87E7}" destId="{A7C7874A-1AA4-4021-9423-4F5CCBC03786}" srcOrd="0" destOrd="0" presId="urn:microsoft.com/office/officeart/2005/8/layout/process4"/>
    <dgm:cxn modelId="{6F4C3240-7FB4-4CCD-9D86-45EF96CD6CDA}" type="presParOf" srcId="{E1D9E141-6DDE-4069-A039-52BA014E87E7}" destId="{83A15F46-41EA-4632-88E3-84C4FD2900BC}" srcOrd="1" destOrd="0" presId="urn:microsoft.com/office/officeart/2005/8/layout/process4"/>
    <dgm:cxn modelId="{DEFB6B9B-D301-47E4-A752-8FCD312A7CCD}" type="presParOf" srcId="{E1D9E141-6DDE-4069-A039-52BA014E87E7}" destId="{119F31F1-C762-4739-A4DB-D2695FF4C0F2}" srcOrd="2" destOrd="0" presId="urn:microsoft.com/office/officeart/2005/8/layout/process4"/>
    <dgm:cxn modelId="{F0962F0F-D63B-4DB3-8A8C-B8C25D2EC3C4}" type="presParOf" srcId="{119F31F1-C762-4739-A4DB-D2695FF4C0F2}" destId="{AECB160B-1589-43CA-8981-6F27A21679BF}" srcOrd="0" destOrd="0" presId="urn:microsoft.com/office/officeart/2005/8/layout/process4"/>
    <dgm:cxn modelId="{F328D683-15DA-41C7-8246-00BFEBA196EF}" type="presParOf" srcId="{119F31F1-C762-4739-A4DB-D2695FF4C0F2}" destId="{D685C1E1-ECF3-4FCE-9D4F-383E5D988DFE}" srcOrd="1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7AB9C3-281B-4912-AF34-DD611D2A71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72FED8-7562-4116-A546-63567F238ACA}" type="pres">
      <dgm:prSet presAssocID="{747AB9C3-281B-4912-AF34-DD611D2A71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622747F6-CF80-43BA-BA45-4A7A852F3533}" type="presOf" srcId="{747AB9C3-281B-4912-AF34-DD611D2A7124}" destId="{7972FED8-7562-4116-A546-63567F238ACA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D2BFE7-A80C-49EF-B74C-B8FF6D7E77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BA9419D-8017-4637-832F-F84806C01D1A}" type="pres">
      <dgm:prSet presAssocID="{FED2BFE7-A80C-49EF-B74C-B8FF6D7E7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9B5B022-8DA8-4AB2-9488-028D649FBE34}" type="presOf" srcId="{FED2BFE7-A80C-49EF-B74C-B8FF6D7E77F9}" destId="{0BA9419D-8017-4637-832F-F84806C01D1A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FBBEE9-3AF9-4EA8-8B73-1D56E745F9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DAA7EB-D1DE-40F5-8B37-2EB9DEB945F9}" type="pres">
      <dgm:prSet presAssocID="{C7FBBEE9-3AF9-4EA8-8B73-1D56E745F91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6D299E6-BBAC-4B38-9C0D-61AAED678FCD}" type="presOf" srcId="{C7FBBEE9-3AF9-4EA8-8B73-1D56E745F91F}" destId="{0EDAA7EB-D1DE-40F5-8B37-2EB9DEB945F9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BAC11A-78A5-48DB-A3DF-85480A4B25C1}" type="doc">
      <dgm:prSet loTypeId="urn:microsoft.com/office/officeart/2005/8/layout/bProcess4" loCatId="process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8AAB25E-A9F6-411A-8808-81D8E04FA182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Question Setting</a:t>
          </a:r>
        </a:p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(External </a:t>
          </a:r>
          <a:r>
            <a:rPr 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&amp; 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Internal)</a:t>
          </a:r>
          <a:endParaRPr lang="en-US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5E6092-9986-4A87-A78C-801BB46A6462}" type="parTrans" cxnId="{04D87140-B020-4642-BDBE-C04658AD0350}">
      <dgm:prSet/>
      <dgm:spPr/>
      <dgm:t>
        <a:bodyPr/>
        <a:lstStyle/>
        <a:p>
          <a:endParaRPr lang="en-US"/>
        </a:p>
      </dgm:t>
    </dgm:pt>
    <dgm:pt modelId="{ABF0B77B-6CE4-422D-B3C5-8398D0E34D93}" type="sibTrans" cxnId="{04D87140-B020-4642-BDBE-C04658AD0350}">
      <dgm:prSet/>
      <dgm:spPr/>
      <dgm:t>
        <a:bodyPr/>
        <a:lstStyle/>
        <a:p>
          <a:endParaRPr lang="en-US"/>
        </a:p>
      </dgm:t>
    </dgm:pt>
    <dgm:pt modelId="{061CA6DF-66C4-4001-B05C-2663113E495E}">
      <dgm:prSet custT="1"/>
      <dgm:spPr>
        <a:solidFill>
          <a:srgbClr val="002060"/>
        </a:solidFill>
      </dgm:spPr>
      <dgm:t>
        <a:bodyPr/>
        <a:lstStyle/>
        <a:p>
          <a:r>
            <a:rPr lang="en-US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Moderator</a:t>
          </a:r>
        </a:p>
      </dgm:t>
    </dgm:pt>
    <dgm:pt modelId="{CDAF5F09-0F06-4CCB-9079-9561E5492F64}" type="parTrans" cxnId="{F86AD7C3-FD1C-49C2-A0A2-FE56E7221806}">
      <dgm:prSet/>
      <dgm:spPr/>
      <dgm:t>
        <a:bodyPr/>
        <a:lstStyle/>
        <a:p>
          <a:endParaRPr lang="en-US"/>
        </a:p>
      </dgm:t>
    </dgm:pt>
    <dgm:pt modelId="{1782F7B1-4E7F-432C-9F0B-17D8B3626A1D}" type="sibTrans" cxnId="{F86AD7C3-FD1C-49C2-A0A2-FE56E7221806}">
      <dgm:prSet/>
      <dgm:spPr/>
      <dgm:t>
        <a:bodyPr/>
        <a:lstStyle/>
        <a:p>
          <a:endParaRPr lang="en-US"/>
        </a:p>
      </dgm:t>
    </dgm:pt>
    <dgm:pt modelId="{8F18EF9C-0754-494A-ADDB-30E2E29CC8E8}">
      <dgm:prSet custT="1"/>
      <dgm:spPr>
        <a:solidFill>
          <a:srgbClr val="002060"/>
        </a:solidFill>
      </dgm:spPr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Coding of Answer Scripts</a:t>
          </a:r>
          <a:endParaRPr lang="en-US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58E2BE-CD34-45F0-9844-61DCCF541C5D}" type="parTrans" cxnId="{0ED07495-3565-479D-9CF0-50872CA3549A}">
      <dgm:prSet/>
      <dgm:spPr/>
      <dgm:t>
        <a:bodyPr/>
        <a:lstStyle/>
        <a:p>
          <a:endParaRPr lang="en-US"/>
        </a:p>
      </dgm:t>
    </dgm:pt>
    <dgm:pt modelId="{58DF4457-7E86-4D5C-9730-0A4BB0E0A771}" type="sibTrans" cxnId="{0ED07495-3565-479D-9CF0-50872CA3549A}">
      <dgm:prSet/>
      <dgm:spPr/>
      <dgm:t>
        <a:bodyPr/>
        <a:lstStyle/>
        <a:p>
          <a:endParaRPr lang="en-US"/>
        </a:p>
      </dgm:t>
    </dgm:pt>
    <dgm:pt modelId="{9ACEB9B3-2076-47A3-BE18-CD8F92F330AE}">
      <dgm:prSet custT="1"/>
      <dgm:spPr>
        <a:solidFill>
          <a:srgbClr val="002060"/>
        </a:solidFill>
      </dgm:spPr>
      <dgm:t>
        <a:bodyPr/>
        <a:lstStyle/>
        <a:p>
          <a:r>
            <a: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Chief </a:t>
          </a:r>
        </a:p>
        <a:p>
          <a:r>
            <a: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Examiner</a:t>
          </a:r>
        </a:p>
      </dgm:t>
    </dgm:pt>
    <dgm:pt modelId="{54991633-453B-4792-98D8-0ABA765D2D08}" type="parTrans" cxnId="{BE6132A9-B7CA-4009-AED2-D3C1E21CC0D0}">
      <dgm:prSet/>
      <dgm:spPr/>
      <dgm:t>
        <a:bodyPr/>
        <a:lstStyle/>
        <a:p>
          <a:endParaRPr lang="en-US"/>
        </a:p>
      </dgm:t>
    </dgm:pt>
    <dgm:pt modelId="{B5A6D9DF-E00C-470C-A0F3-484D70D15904}" type="sibTrans" cxnId="{BE6132A9-B7CA-4009-AED2-D3C1E21CC0D0}">
      <dgm:prSet/>
      <dgm:spPr/>
      <dgm:t>
        <a:bodyPr/>
        <a:lstStyle/>
        <a:p>
          <a:endParaRPr lang="en-US"/>
        </a:p>
      </dgm:t>
    </dgm:pt>
    <dgm:pt modelId="{BC268BC5-9A81-4740-AEB1-F937E2026208}">
      <dgm:prSet custT="1"/>
      <dgm:spPr>
        <a:solidFill>
          <a:srgbClr val="002060"/>
        </a:solidFill>
      </dgm:spPr>
      <dgm:t>
        <a:bodyPr/>
        <a:lstStyle/>
        <a:p>
          <a:pPr algn="ctr"/>
          <a:endParaRPr lang="en-US" sz="2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Central</a:t>
          </a:r>
        </a:p>
        <a:p>
          <a:pPr algn="ctr"/>
          <a:r>
            <a: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Evaluation	</a:t>
          </a:r>
        </a:p>
      </dgm:t>
    </dgm:pt>
    <dgm:pt modelId="{A634642F-F843-4FE4-9ED8-40FD38863B56}" type="parTrans" cxnId="{C521365E-51F5-4E34-843D-E87DE7DE4821}">
      <dgm:prSet/>
      <dgm:spPr/>
      <dgm:t>
        <a:bodyPr/>
        <a:lstStyle/>
        <a:p>
          <a:endParaRPr lang="en-US"/>
        </a:p>
      </dgm:t>
    </dgm:pt>
    <dgm:pt modelId="{F3E6A680-DAB0-4301-8E2B-5BA4D8A6A216}" type="sibTrans" cxnId="{C521365E-51F5-4E34-843D-E87DE7DE4821}">
      <dgm:prSet/>
      <dgm:spPr/>
      <dgm:t>
        <a:bodyPr/>
        <a:lstStyle/>
        <a:p>
          <a:endParaRPr lang="en-US"/>
        </a:p>
      </dgm:t>
    </dgm:pt>
    <dgm:pt modelId="{7BCF51F9-D841-4267-8E53-11D999484595}">
      <dgm:prSet custT="1"/>
      <dgm:spPr>
        <a:solidFill>
          <a:srgbClr val="002060"/>
        </a:solidFill>
      </dgm:spPr>
      <dgm:t>
        <a:bodyPr/>
        <a:lstStyle/>
        <a:p>
          <a:r>
            <a: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Conducting Board</a:t>
          </a:r>
        </a:p>
      </dgm:t>
    </dgm:pt>
    <dgm:pt modelId="{0222013E-3203-4AB0-89A3-78629B556261}" type="parTrans" cxnId="{1869C4ED-FE36-4237-9E1B-A9A9AC88513F}">
      <dgm:prSet/>
      <dgm:spPr/>
      <dgm:t>
        <a:bodyPr/>
        <a:lstStyle/>
        <a:p>
          <a:endParaRPr lang="en-US"/>
        </a:p>
      </dgm:t>
    </dgm:pt>
    <dgm:pt modelId="{1C085A78-17EB-4DA6-8525-E61C3510883A}" type="sibTrans" cxnId="{1869C4ED-FE36-4237-9E1B-A9A9AC88513F}">
      <dgm:prSet/>
      <dgm:spPr/>
      <dgm:t>
        <a:bodyPr/>
        <a:lstStyle/>
        <a:p>
          <a:endParaRPr lang="en-US"/>
        </a:p>
      </dgm:t>
    </dgm:pt>
    <dgm:pt modelId="{FD49F2D2-62A6-4635-973E-EA2BC67FB1C4}">
      <dgm:prSet custT="1"/>
      <dgm:spPr>
        <a:solidFill>
          <a:srgbClr val="002060"/>
        </a:solidFill>
      </dgm:spPr>
      <dgm:t>
        <a:bodyPr/>
        <a:lstStyle/>
        <a:p>
          <a:r>
            <a: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Result</a:t>
          </a:r>
        </a:p>
      </dgm:t>
    </dgm:pt>
    <dgm:pt modelId="{69F63115-DFBD-4676-BE1E-D47E345E2E14}" type="parTrans" cxnId="{9E1C55C0-C27B-4238-A207-608B1FE7DC6B}">
      <dgm:prSet/>
      <dgm:spPr/>
      <dgm:t>
        <a:bodyPr/>
        <a:lstStyle/>
        <a:p>
          <a:endParaRPr lang="en-US"/>
        </a:p>
      </dgm:t>
    </dgm:pt>
    <dgm:pt modelId="{50858556-2C53-4494-93F2-6319D8A1799A}" type="sibTrans" cxnId="{9E1C55C0-C27B-4238-A207-608B1FE7DC6B}">
      <dgm:prSet/>
      <dgm:spPr/>
      <dgm:t>
        <a:bodyPr/>
        <a:lstStyle/>
        <a:p>
          <a:endParaRPr lang="en-US"/>
        </a:p>
      </dgm:t>
    </dgm:pt>
    <dgm:pt modelId="{CEAF949F-D61B-40B0-9359-CECF2C7ACBEC}">
      <dgm:prSet custT="1"/>
      <dgm:spPr>
        <a:solidFill>
          <a:srgbClr val="002060"/>
        </a:solidFill>
      </dgm:spPr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Published in College </a:t>
          </a:r>
        </a:p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website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21D3F8-C317-4A7F-8146-262E0A97B4CE}" type="parTrans" cxnId="{43F3475C-E736-4320-A6DC-D05BABECDCFC}">
      <dgm:prSet/>
      <dgm:spPr/>
      <dgm:t>
        <a:bodyPr/>
        <a:lstStyle/>
        <a:p>
          <a:endParaRPr lang="en-US"/>
        </a:p>
      </dgm:t>
    </dgm:pt>
    <dgm:pt modelId="{A6783A9E-FBDD-49C6-9832-2F7018DB50D4}" type="sibTrans" cxnId="{43F3475C-E736-4320-A6DC-D05BABECDCFC}">
      <dgm:prSet/>
      <dgm:spPr/>
      <dgm:t>
        <a:bodyPr/>
        <a:lstStyle/>
        <a:p>
          <a:endParaRPr lang="en-US"/>
        </a:p>
      </dgm:t>
    </dgm:pt>
    <dgm:pt modelId="{9D314506-5331-4178-BBA1-A8CF4BC7DD88}" type="pres">
      <dgm:prSet presAssocID="{40BAC11A-78A5-48DB-A3DF-85480A4B25C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9AE8A56C-15FE-4B06-8003-BAB1C1273490}" type="pres">
      <dgm:prSet presAssocID="{A8AAB25E-A9F6-411A-8808-81D8E04FA182}" presName="compNode" presStyleCnt="0"/>
      <dgm:spPr/>
    </dgm:pt>
    <dgm:pt modelId="{5D3C4C98-606A-4E6F-97E2-9C474023CBAE}" type="pres">
      <dgm:prSet presAssocID="{A8AAB25E-A9F6-411A-8808-81D8E04FA182}" presName="dummyConnPt" presStyleCnt="0"/>
      <dgm:spPr/>
    </dgm:pt>
    <dgm:pt modelId="{27D695D6-B5D6-461E-82B5-4B81B9FA355A}" type="pres">
      <dgm:prSet presAssocID="{A8AAB25E-A9F6-411A-8808-81D8E04FA18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122025-3177-4310-BFBF-C15648C4268E}" type="pres">
      <dgm:prSet presAssocID="{ABF0B77B-6CE4-422D-B3C5-8398D0E34D93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24E4C21-2FE5-4A95-A8D7-FC680AAA417B}" type="pres">
      <dgm:prSet presAssocID="{061CA6DF-66C4-4001-B05C-2663113E495E}" presName="compNode" presStyleCnt="0"/>
      <dgm:spPr/>
    </dgm:pt>
    <dgm:pt modelId="{D3C8E734-3FBF-45F6-A0C7-921EA2FC80F7}" type="pres">
      <dgm:prSet presAssocID="{061CA6DF-66C4-4001-B05C-2663113E495E}" presName="dummyConnPt" presStyleCnt="0"/>
      <dgm:spPr/>
    </dgm:pt>
    <dgm:pt modelId="{DA90032A-4666-47E4-A24E-8732733890B4}" type="pres">
      <dgm:prSet presAssocID="{061CA6DF-66C4-4001-B05C-2663113E495E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877F5-6EC5-46C8-9740-36F874F73F3D}" type="pres">
      <dgm:prSet presAssocID="{1782F7B1-4E7F-432C-9F0B-17D8B3626A1D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31C021CA-C4AD-4D02-8A3F-50702BD5DA0D}" type="pres">
      <dgm:prSet presAssocID="{8F18EF9C-0754-494A-ADDB-30E2E29CC8E8}" presName="compNode" presStyleCnt="0"/>
      <dgm:spPr/>
    </dgm:pt>
    <dgm:pt modelId="{0F425A77-81A6-4A51-A97F-6C853A5D563D}" type="pres">
      <dgm:prSet presAssocID="{8F18EF9C-0754-494A-ADDB-30E2E29CC8E8}" presName="dummyConnPt" presStyleCnt="0"/>
      <dgm:spPr/>
    </dgm:pt>
    <dgm:pt modelId="{37DFD69E-F7D4-4214-A6F6-D0708601691D}" type="pres">
      <dgm:prSet presAssocID="{8F18EF9C-0754-494A-ADDB-30E2E29CC8E8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EA069-2913-4CDC-8EC8-2D1B241B3F7B}" type="pres">
      <dgm:prSet presAssocID="{58DF4457-7E86-4D5C-9730-0A4BB0E0A771}" presName="sibTrans" presStyleLbl="bgSibTrans2D1" presStyleIdx="2" presStyleCnt="7" custFlipHor="1" custScaleX="7404" custScaleY="57849"/>
      <dgm:spPr/>
      <dgm:t>
        <a:bodyPr/>
        <a:lstStyle/>
        <a:p>
          <a:endParaRPr lang="en-US"/>
        </a:p>
      </dgm:t>
    </dgm:pt>
    <dgm:pt modelId="{713D0A9E-1137-4C3E-82ED-49CDC09D2B8A}" type="pres">
      <dgm:prSet presAssocID="{BC268BC5-9A81-4740-AEB1-F937E2026208}" presName="compNode" presStyleCnt="0"/>
      <dgm:spPr/>
    </dgm:pt>
    <dgm:pt modelId="{28ABD614-8893-4BE7-87EE-B61E418A436D}" type="pres">
      <dgm:prSet presAssocID="{BC268BC5-9A81-4740-AEB1-F937E2026208}" presName="dummyConnPt" presStyleCnt="0"/>
      <dgm:spPr/>
    </dgm:pt>
    <dgm:pt modelId="{4442F1A6-EF16-4569-94A9-15C08D1C339A}" type="pres">
      <dgm:prSet presAssocID="{BC268BC5-9A81-4740-AEB1-F937E202620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19892-0651-4DF5-B45F-A77DC99DF5FB}" type="pres">
      <dgm:prSet presAssocID="{F3E6A680-DAB0-4301-8E2B-5BA4D8A6A216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D96DC7F1-1781-4077-99EF-F99555A6DAC4}" type="pres">
      <dgm:prSet presAssocID="{9ACEB9B3-2076-47A3-BE18-CD8F92F330AE}" presName="compNode" presStyleCnt="0"/>
      <dgm:spPr/>
    </dgm:pt>
    <dgm:pt modelId="{19A67E0F-3E1E-473E-936B-08A12A72D86E}" type="pres">
      <dgm:prSet presAssocID="{9ACEB9B3-2076-47A3-BE18-CD8F92F330AE}" presName="dummyConnPt" presStyleCnt="0"/>
      <dgm:spPr/>
    </dgm:pt>
    <dgm:pt modelId="{167EA562-F9AE-48DD-9794-D76D63F6CD2D}" type="pres">
      <dgm:prSet presAssocID="{9ACEB9B3-2076-47A3-BE18-CD8F92F330A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8AD16-5754-493E-A2FE-11456B499594}" type="pres">
      <dgm:prSet presAssocID="{B5A6D9DF-E00C-470C-A0F3-484D70D15904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68218961-453B-464D-8983-B26E4114542B}" type="pres">
      <dgm:prSet presAssocID="{7BCF51F9-D841-4267-8E53-11D999484595}" presName="compNode" presStyleCnt="0"/>
      <dgm:spPr/>
    </dgm:pt>
    <dgm:pt modelId="{9E262F0C-7D85-4163-B929-C665C8E5C330}" type="pres">
      <dgm:prSet presAssocID="{7BCF51F9-D841-4267-8E53-11D999484595}" presName="dummyConnPt" presStyleCnt="0"/>
      <dgm:spPr/>
    </dgm:pt>
    <dgm:pt modelId="{02A5BE2C-637F-4EF4-95D9-C04206F9AE2F}" type="pres">
      <dgm:prSet presAssocID="{7BCF51F9-D841-4267-8E53-11D99948459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92F6B-2610-40E0-83DB-94EB8C9831C5}" type="pres">
      <dgm:prSet presAssocID="{1C085A78-17EB-4DA6-8525-E61C3510883A}" presName="sibTrans" presStyleLbl="bgSibTrans2D1" presStyleIdx="5" presStyleCnt="7" custFlipVert="1" custFlipHor="1" custScaleX="2487" custScaleY="69409"/>
      <dgm:spPr/>
      <dgm:t>
        <a:bodyPr/>
        <a:lstStyle/>
        <a:p>
          <a:endParaRPr lang="en-US"/>
        </a:p>
      </dgm:t>
    </dgm:pt>
    <dgm:pt modelId="{D94D30CF-EB03-473B-A609-349BAF25E732}" type="pres">
      <dgm:prSet presAssocID="{FD49F2D2-62A6-4635-973E-EA2BC67FB1C4}" presName="compNode" presStyleCnt="0"/>
      <dgm:spPr/>
    </dgm:pt>
    <dgm:pt modelId="{BD07DBCE-DC89-4139-99BB-7ABB5264A737}" type="pres">
      <dgm:prSet presAssocID="{FD49F2D2-62A6-4635-973E-EA2BC67FB1C4}" presName="dummyConnPt" presStyleCnt="0"/>
      <dgm:spPr/>
    </dgm:pt>
    <dgm:pt modelId="{311F0DE7-FDAA-402C-8A6B-41D434D232B3}" type="pres">
      <dgm:prSet presAssocID="{FD49F2D2-62A6-4635-973E-EA2BC67FB1C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2979BE-961C-49E7-8D3F-B631784B1A83}" type="pres">
      <dgm:prSet presAssocID="{50858556-2C53-4494-93F2-6319D8A1799A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5503504A-A69F-4985-B27F-6C4547E8CCAD}" type="pres">
      <dgm:prSet presAssocID="{CEAF949F-D61B-40B0-9359-CECF2C7ACBEC}" presName="compNode" presStyleCnt="0"/>
      <dgm:spPr/>
    </dgm:pt>
    <dgm:pt modelId="{4333326C-5159-42A9-B71A-0B296C17E83B}" type="pres">
      <dgm:prSet presAssocID="{CEAF949F-D61B-40B0-9359-CECF2C7ACBEC}" presName="dummyConnPt" presStyleCnt="0"/>
      <dgm:spPr/>
    </dgm:pt>
    <dgm:pt modelId="{1BDFA20E-FEBF-496E-84F2-84CAD0FED8B3}" type="pres">
      <dgm:prSet presAssocID="{CEAF949F-D61B-40B0-9359-CECF2C7ACBEC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EE66CD-EEAD-46C8-823D-36D4CA8C3297}" type="presOf" srcId="{CEAF949F-D61B-40B0-9359-CECF2C7ACBEC}" destId="{1BDFA20E-FEBF-496E-84F2-84CAD0FED8B3}" srcOrd="0" destOrd="0" presId="urn:microsoft.com/office/officeart/2005/8/layout/bProcess4"/>
    <dgm:cxn modelId="{BEC6F5AA-8814-4071-9264-B69381E8D3FE}" type="presOf" srcId="{F3E6A680-DAB0-4301-8E2B-5BA4D8A6A216}" destId="{0BC19892-0651-4DF5-B45F-A77DC99DF5FB}" srcOrd="0" destOrd="0" presId="urn:microsoft.com/office/officeart/2005/8/layout/bProcess4"/>
    <dgm:cxn modelId="{2F2C0BF5-2AF5-4017-93DE-64CCA6D33BE5}" type="presOf" srcId="{50858556-2C53-4494-93F2-6319D8A1799A}" destId="{102979BE-961C-49E7-8D3F-B631784B1A83}" srcOrd="0" destOrd="0" presId="urn:microsoft.com/office/officeart/2005/8/layout/bProcess4"/>
    <dgm:cxn modelId="{33E5DBB4-CD15-4064-A82E-A068FA5CEA86}" type="presOf" srcId="{8F18EF9C-0754-494A-ADDB-30E2E29CC8E8}" destId="{37DFD69E-F7D4-4214-A6F6-D0708601691D}" srcOrd="0" destOrd="0" presId="urn:microsoft.com/office/officeart/2005/8/layout/bProcess4"/>
    <dgm:cxn modelId="{4E5B6476-82C6-4B68-9C7A-3E4D2002F1CF}" type="presOf" srcId="{B5A6D9DF-E00C-470C-A0F3-484D70D15904}" destId="{3ED8AD16-5754-493E-A2FE-11456B499594}" srcOrd="0" destOrd="0" presId="urn:microsoft.com/office/officeart/2005/8/layout/bProcess4"/>
    <dgm:cxn modelId="{BE6132A9-B7CA-4009-AED2-D3C1E21CC0D0}" srcId="{40BAC11A-78A5-48DB-A3DF-85480A4B25C1}" destId="{9ACEB9B3-2076-47A3-BE18-CD8F92F330AE}" srcOrd="4" destOrd="0" parTransId="{54991633-453B-4792-98D8-0ABA765D2D08}" sibTransId="{B5A6D9DF-E00C-470C-A0F3-484D70D15904}"/>
    <dgm:cxn modelId="{04D87140-B020-4642-BDBE-C04658AD0350}" srcId="{40BAC11A-78A5-48DB-A3DF-85480A4B25C1}" destId="{A8AAB25E-A9F6-411A-8808-81D8E04FA182}" srcOrd="0" destOrd="0" parTransId="{5D5E6092-9986-4A87-A78C-801BB46A6462}" sibTransId="{ABF0B77B-6CE4-422D-B3C5-8398D0E34D93}"/>
    <dgm:cxn modelId="{E8BE74B9-D3CC-4E7F-A6E4-CE26F808BC76}" type="presOf" srcId="{9ACEB9B3-2076-47A3-BE18-CD8F92F330AE}" destId="{167EA562-F9AE-48DD-9794-D76D63F6CD2D}" srcOrd="0" destOrd="0" presId="urn:microsoft.com/office/officeart/2005/8/layout/bProcess4"/>
    <dgm:cxn modelId="{0ED07495-3565-479D-9CF0-50872CA3549A}" srcId="{40BAC11A-78A5-48DB-A3DF-85480A4B25C1}" destId="{8F18EF9C-0754-494A-ADDB-30E2E29CC8E8}" srcOrd="2" destOrd="0" parTransId="{2C58E2BE-CD34-45F0-9844-61DCCF541C5D}" sibTransId="{58DF4457-7E86-4D5C-9730-0A4BB0E0A771}"/>
    <dgm:cxn modelId="{31B1EC14-4FCB-4B67-A13D-DD4BF434E826}" type="presOf" srcId="{1782F7B1-4E7F-432C-9F0B-17D8B3626A1D}" destId="{07D877F5-6EC5-46C8-9740-36F874F73F3D}" srcOrd="0" destOrd="0" presId="urn:microsoft.com/office/officeart/2005/8/layout/bProcess4"/>
    <dgm:cxn modelId="{717F884C-C742-4EEB-8053-81294A6E0945}" type="presOf" srcId="{58DF4457-7E86-4D5C-9730-0A4BB0E0A771}" destId="{7D6EA069-2913-4CDC-8EC8-2D1B241B3F7B}" srcOrd="0" destOrd="0" presId="urn:microsoft.com/office/officeart/2005/8/layout/bProcess4"/>
    <dgm:cxn modelId="{376D8407-41BE-4ED8-9D9F-46C75DB7F141}" type="presOf" srcId="{7BCF51F9-D841-4267-8E53-11D999484595}" destId="{02A5BE2C-637F-4EF4-95D9-C04206F9AE2F}" srcOrd="0" destOrd="0" presId="urn:microsoft.com/office/officeart/2005/8/layout/bProcess4"/>
    <dgm:cxn modelId="{F559271F-5457-4536-8467-806A8E9FDD5F}" type="presOf" srcId="{FD49F2D2-62A6-4635-973E-EA2BC67FB1C4}" destId="{311F0DE7-FDAA-402C-8A6B-41D434D232B3}" srcOrd="0" destOrd="0" presId="urn:microsoft.com/office/officeart/2005/8/layout/bProcess4"/>
    <dgm:cxn modelId="{C521365E-51F5-4E34-843D-E87DE7DE4821}" srcId="{40BAC11A-78A5-48DB-A3DF-85480A4B25C1}" destId="{BC268BC5-9A81-4740-AEB1-F937E2026208}" srcOrd="3" destOrd="0" parTransId="{A634642F-F843-4FE4-9ED8-40FD38863B56}" sibTransId="{F3E6A680-DAB0-4301-8E2B-5BA4D8A6A216}"/>
    <dgm:cxn modelId="{1869C4ED-FE36-4237-9E1B-A9A9AC88513F}" srcId="{40BAC11A-78A5-48DB-A3DF-85480A4B25C1}" destId="{7BCF51F9-D841-4267-8E53-11D999484595}" srcOrd="5" destOrd="0" parTransId="{0222013E-3203-4AB0-89A3-78629B556261}" sibTransId="{1C085A78-17EB-4DA6-8525-E61C3510883A}"/>
    <dgm:cxn modelId="{5C147C18-8509-49EA-9089-7FD28FA31C00}" type="presOf" srcId="{A8AAB25E-A9F6-411A-8808-81D8E04FA182}" destId="{27D695D6-B5D6-461E-82B5-4B81B9FA355A}" srcOrd="0" destOrd="0" presId="urn:microsoft.com/office/officeart/2005/8/layout/bProcess4"/>
    <dgm:cxn modelId="{9E1C55C0-C27B-4238-A207-608B1FE7DC6B}" srcId="{40BAC11A-78A5-48DB-A3DF-85480A4B25C1}" destId="{FD49F2D2-62A6-4635-973E-EA2BC67FB1C4}" srcOrd="6" destOrd="0" parTransId="{69F63115-DFBD-4676-BE1E-D47E345E2E14}" sibTransId="{50858556-2C53-4494-93F2-6319D8A1799A}"/>
    <dgm:cxn modelId="{49E28F63-029B-40FF-A014-90FA1287DE4D}" type="presOf" srcId="{40BAC11A-78A5-48DB-A3DF-85480A4B25C1}" destId="{9D314506-5331-4178-BBA1-A8CF4BC7DD88}" srcOrd="0" destOrd="0" presId="urn:microsoft.com/office/officeart/2005/8/layout/bProcess4"/>
    <dgm:cxn modelId="{E0531503-6CFB-46E1-8796-FA5F4C267192}" type="presOf" srcId="{061CA6DF-66C4-4001-B05C-2663113E495E}" destId="{DA90032A-4666-47E4-A24E-8732733890B4}" srcOrd="0" destOrd="0" presId="urn:microsoft.com/office/officeart/2005/8/layout/bProcess4"/>
    <dgm:cxn modelId="{43F3475C-E736-4320-A6DC-D05BABECDCFC}" srcId="{40BAC11A-78A5-48DB-A3DF-85480A4B25C1}" destId="{CEAF949F-D61B-40B0-9359-CECF2C7ACBEC}" srcOrd="7" destOrd="0" parTransId="{9E21D3F8-C317-4A7F-8146-262E0A97B4CE}" sibTransId="{A6783A9E-FBDD-49C6-9832-2F7018DB50D4}"/>
    <dgm:cxn modelId="{82CEC854-1935-4AF4-ACAF-145240E1A028}" type="presOf" srcId="{ABF0B77B-6CE4-422D-B3C5-8398D0E34D93}" destId="{24122025-3177-4310-BFBF-C15648C4268E}" srcOrd="0" destOrd="0" presId="urn:microsoft.com/office/officeart/2005/8/layout/bProcess4"/>
    <dgm:cxn modelId="{F86AD7C3-FD1C-49C2-A0A2-FE56E7221806}" srcId="{40BAC11A-78A5-48DB-A3DF-85480A4B25C1}" destId="{061CA6DF-66C4-4001-B05C-2663113E495E}" srcOrd="1" destOrd="0" parTransId="{CDAF5F09-0F06-4CCB-9079-9561E5492F64}" sibTransId="{1782F7B1-4E7F-432C-9F0B-17D8B3626A1D}"/>
    <dgm:cxn modelId="{DA84B900-298E-4A21-9EA1-0679669A3EBE}" type="presOf" srcId="{1C085A78-17EB-4DA6-8525-E61C3510883A}" destId="{A6692F6B-2610-40E0-83DB-94EB8C9831C5}" srcOrd="0" destOrd="0" presId="urn:microsoft.com/office/officeart/2005/8/layout/bProcess4"/>
    <dgm:cxn modelId="{D9D10E20-D281-4D72-9B65-29932E6164B7}" type="presOf" srcId="{BC268BC5-9A81-4740-AEB1-F937E2026208}" destId="{4442F1A6-EF16-4569-94A9-15C08D1C339A}" srcOrd="0" destOrd="0" presId="urn:microsoft.com/office/officeart/2005/8/layout/bProcess4"/>
    <dgm:cxn modelId="{34E1271B-1FFC-44AD-B9CC-C0248CBA85AF}" type="presParOf" srcId="{9D314506-5331-4178-BBA1-A8CF4BC7DD88}" destId="{9AE8A56C-15FE-4B06-8003-BAB1C1273490}" srcOrd="0" destOrd="0" presId="urn:microsoft.com/office/officeart/2005/8/layout/bProcess4"/>
    <dgm:cxn modelId="{E0F60EA7-B297-4254-B39B-A5C84555D8BD}" type="presParOf" srcId="{9AE8A56C-15FE-4B06-8003-BAB1C1273490}" destId="{5D3C4C98-606A-4E6F-97E2-9C474023CBAE}" srcOrd="0" destOrd="0" presId="urn:microsoft.com/office/officeart/2005/8/layout/bProcess4"/>
    <dgm:cxn modelId="{277B5F1F-C06A-4CAA-900E-050BF7ABB28F}" type="presParOf" srcId="{9AE8A56C-15FE-4B06-8003-BAB1C1273490}" destId="{27D695D6-B5D6-461E-82B5-4B81B9FA355A}" srcOrd="1" destOrd="0" presId="urn:microsoft.com/office/officeart/2005/8/layout/bProcess4"/>
    <dgm:cxn modelId="{1EA9749C-7323-4F24-9F1A-A8CC864D7F9B}" type="presParOf" srcId="{9D314506-5331-4178-BBA1-A8CF4BC7DD88}" destId="{24122025-3177-4310-BFBF-C15648C4268E}" srcOrd="1" destOrd="0" presId="urn:microsoft.com/office/officeart/2005/8/layout/bProcess4"/>
    <dgm:cxn modelId="{30E028E4-98D5-4A25-A966-870CC0C4D01C}" type="presParOf" srcId="{9D314506-5331-4178-BBA1-A8CF4BC7DD88}" destId="{924E4C21-2FE5-4A95-A8D7-FC680AAA417B}" srcOrd="2" destOrd="0" presId="urn:microsoft.com/office/officeart/2005/8/layout/bProcess4"/>
    <dgm:cxn modelId="{028CBF5F-45B2-4154-B420-BC91E998F84F}" type="presParOf" srcId="{924E4C21-2FE5-4A95-A8D7-FC680AAA417B}" destId="{D3C8E734-3FBF-45F6-A0C7-921EA2FC80F7}" srcOrd="0" destOrd="0" presId="urn:microsoft.com/office/officeart/2005/8/layout/bProcess4"/>
    <dgm:cxn modelId="{E7D27F04-F249-4B13-AD0D-DAEA74E3D987}" type="presParOf" srcId="{924E4C21-2FE5-4A95-A8D7-FC680AAA417B}" destId="{DA90032A-4666-47E4-A24E-8732733890B4}" srcOrd="1" destOrd="0" presId="urn:microsoft.com/office/officeart/2005/8/layout/bProcess4"/>
    <dgm:cxn modelId="{15E0F933-1D61-4909-9D69-CFF9450CE60A}" type="presParOf" srcId="{9D314506-5331-4178-BBA1-A8CF4BC7DD88}" destId="{07D877F5-6EC5-46C8-9740-36F874F73F3D}" srcOrd="3" destOrd="0" presId="urn:microsoft.com/office/officeart/2005/8/layout/bProcess4"/>
    <dgm:cxn modelId="{1E55C1A4-07BE-4310-AA4E-0D159FCA2268}" type="presParOf" srcId="{9D314506-5331-4178-BBA1-A8CF4BC7DD88}" destId="{31C021CA-C4AD-4D02-8A3F-50702BD5DA0D}" srcOrd="4" destOrd="0" presId="urn:microsoft.com/office/officeart/2005/8/layout/bProcess4"/>
    <dgm:cxn modelId="{AEC9F4AD-EE3B-41A0-A593-E751F444BE45}" type="presParOf" srcId="{31C021CA-C4AD-4D02-8A3F-50702BD5DA0D}" destId="{0F425A77-81A6-4A51-A97F-6C853A5D563D}" srcOrd="0" destOrd="0" presId="urn:microsoft.com/office/officeart/2005/8/layout/bProcess4"/>
    <dgm:cxn modelId="{F5E1A81D-443F-462A-8D19-031A19DEEA76}" type="presParOf" srcId="{31C021CA-C4AD-4D02-8A3F-50702BD5DA0D}" destId="{37DFD69E-F7D4-4214-A6F6-D0708601691D}" srcOrd="1" destOrd="0" presId="urn:microsoft.com/office/officeart/2005/8/layout/bProcess4"/>
    <dgm:cxn modelId="{8A45B7E0-30F3-430A-9C9D-9087B168E183}" type="presParOf" srcId="{9D314506-5331-4178-BBA1-A8CF4BC7DD88}" destId="{7D6EA069-2913-4CDC-8EC8-2D1B241B3F7B}" srcOrd="5" destOrd="0" presId="urn:microsoft.com/office/officeart/2005/8/layout/bProcess4"/>
    <dgm:cxn modelId="{23DEDFBE-03E7-4427-A597-ED6AD30F4755}" type="presParOf" srcId="{9D314506-5331-4178-BBA1-A8CF4BC7DD88}" destId="{713D0A9E-1137-4C3E-82ED-49CDC09D2B8A}" srcOrd="6" destOrd="0" presId="urn:microsoft.com/office/officeart/2005/8/layout/bProcess4"/>
    <dgm:cxn modelId="{BCC9ADF6-BA8E-46CF-ABD2-3C413351C208}" type="presParOf" srcId="{713D0A9E-1137-4C3E-82ED-49CDC09D2B8A}" destId="{28ABD614-8893-4BE7-87EE-B61E418A436D}" srcOrd="0" destOrd="0" presId="urn:microsoft.com/office/officeart/2005/8/layout/bProcess4"/>
    <dgm:cxn modelId="{72F11E91-E669-4B72-A619-0845AEACDD5D}" type="presParOf" srcId="{713D0A9E-1137-4C3E-82ED-49CDC09D2B8A}" destId="{4442F1A6-EF16-4569-94A9-15C08D1C339A}" srcOrd="1" destOrd="0" presId="urn:microsoft.com/office/officeart/2005/8/layout/bProcess4"/>
    <dgm:cxn modelId="{C551428D-56D7-490D-BE98-631170BA91D6}" type="presParOf" srcId="{9D314506-5331-4178-BBA1-A8CF4BC7DD88}" destId="{0BC19892-0651-4DF5-B45F-A77DC99DF5FB}" srcOrd="7" destOrd="0" presId="urn:microsoft.com/office/officeart/2005/8/layout/bProcess4"/>
    <dgm:cxn modelId="{60AE3C90-146F-4B6E-AD6F-93471E06B82B}" type="presParOf" srcId="{9D314506-5331-4178-BBA1-A8CF4BC7DD88}" destId="{D96DC7F1-1781-4077-99EF-F99555A6DAC4}" srcOrd="8" destOrd="0" presId="urn:microsoft.com/office/officeart/2005/8/layout/bProcess4"/>
    <dgm:cxn modelId="{44CF97F4-C10A-454C-A616-D621484D1383}" type="presParOf" srcId="{D96DC7F1-1781-4077-99EF-F99555A6DAC4}" destId="{19A67E0F-3E1E-473E-936B-08A12A72D86E}" srcOrd="0" destOrd="0" presId="urn:microsoft.com/office/officeart/2005/8/layout/bProcess4"/>
    <dgm:cxn modelId="{34E2FA7A-4645-4262-8370-247B811EAC87}" type="presParOf" srcId="{D96DC7F1-1781-4077-99EF-F99555A6DAC4}" destId="{167EA562-F9AE-48DD-9794-D76D63F6CD2D}" srcOrd="1" destOrd="0" presId="urn:microsoft.com/office/officeart/2005/8/layout/bProcess4"/>
    <dgm:cxn modelId="{157F8F8C-DE6A-433C-BE32-3956980E4B4A}" type="presParOf" srcId="{9D314506-5331-4178-BBA1-A8CF4BC7DD88}" destId="{3ED8AD16-5754-493E-A2FE-11456B499594}" srcOrd="9" destOrd="0" presId="urn:microsoft.com/office/officeart/2005/8/layout/bProcess4"/>
    <dgm:cxn modelId="{B685341D-A355-4FD6-BFB1-708056F01EEA}" type="presParOf" srcId="{9D314506-5331-4178-BBA1-A8CF4BC7DD88}" destId="{68218961-453B-464D-8983-B26E4114542B}" srcOrd="10" destOrd="0" presId="urn:microsoft.com/office/officeart/2005/8/layout/bProcess4"/>
    <dgm:cxn modelId="{7DA71F97-D420-4700-89E7-33BDA4F214F5}" type="presParOf" srcId="{68218961-453B-464D-8983-B26E4114542B}" destId="{9E262F0C-7D85-4163-B929-C665C8E5C330}" srcOrd="0" destOrd="0" presId="urn:microsoft.com/office/officeart/2005/8/layout/bProcess4"/>
    <dgm:cxn modelId="{BEBC87A5-5CD3-4422-B31E-0BA98049A5BD}" type="presParOf" srcId="{68218961-453B-464D-8983-B26E4114542B}" destId="{02A5BE2C-637F-4EF4-95D9-C04206F9AE2F}" srcOrd="1" destOrd="0" presId="urn:microsoft.com/office/officeart/2005/8/layout/bProcess4"/>
    <dgm:cxn modelId="{6682FC83-E4FA-40CB-A96E-8B44FE16F23C}" type="presParOf" srcId="{9D314506-5331-4178-BBA1-A8CF4BC7DD88}" destId="{A6692F6B-2610-40E0-83DB-94EB8C9831C5}" srcOrd="11" destOrd="0" presId="urn:microsoft.com/office/officeart/2005/8/layout/bProcess4"/>
    <dgm:cxn modelId="{C7E93F59-527F-4334-B4E4-E16E36435432}" type="presParOf" srcId="{9D314506-5331-4178-BBA1-A8CF4BC7DD88}" destId="{D94D30CF-EB03-473B-A609-349BAF25E732}" srcOrd="12" destOrd="0" presId="urn:microsoft.com/office/officeart/2005/8/layout/bProcess4"/>
    <dgm:cxn modelId="{C241319A-7EC8-4C2F-8D3B-A37037B59058}" type="presParOf" srcId="{D94D30CF-EB03-473B-A609-349BAF25E732}" destId="{BD07DBCE-DC89-4139-99BB-7ABB5264A737}" srcOrd="0" destOrd="0" presId="urn:microsoft.com/office/officeart/2005/8/layout/bProcess4"/>
    <dgm:cxn modelId="{8C108A01-3EC9-4623-BDEF-AEF03D3434E5}" type="presParOf" srcId="{D94D30CF-EB03-473B-A609-349BAF25E732}" destId="{311F0DE7-FDAA-402C-8A6B-41D434D232B3}" srcOrd="1" destOrd="0" presId="urn:microsoft.com/office/officeart/2005/8/layout/bProcess4"/>
    <dgm:cxn modelId="{1CCB3B13-87FB-4349-B1EB-44E0669F45AC}" type="presParOf" srcId="{9D314506-5331-4178-BBA1-A8CF4BC7DD88}" destId="{102979BE-961C-49E7-8D3F-B631784B1A83}" srcOrd="13" destOrd="0" presId="urn:microsoft.com/office/officeart/2005/8/layout/bProcess4"/>
    <dgm:cxn modelId="{1B81FE95-6095-4DBB-A484-D618AEEF2599}" type="presParOf" srcId="{9D314506-5331-4178-BBA1-A8CF4BC7DD88}" destId="{5503504A-A69F-4985-B27F-6C4547E8CCAD}" srcOrd="14" destOrd="0" presId="urn:microsoft.com/office/officeart/2005/8/layout/bProcess4"/>
    <dgm:cxn modelId="{833CA6DA-36CE-4B37-9DE5-688BFDD9AF53}" type="presParOf" srcId="{5503504A-A69F-4985-B27F-6C4547E8CCAD}" destId="{4333326C-5159-42A9-B71A-0B296C17E83B}" srcOrd="0" destOrd="0" presId="urn:microsoft.com/office/officeart/2005/8/layout/bProcess4"/>
    <dgm:cxn modelId="{7255F0D9-3A02-4DBD-986D-DF36728ABBF7}" type="presParOf" srcId="{5503504A-A69F-4985-B27F-6C4547E8CCAD}" destId="{1BDFA20E-FEBF-496E-84F2-84CAD0FED8B3}" srcOrd="1" destOrd="0" presId="urn:microsoft.com/office/officeart/2005/8/layout/b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603BBB-BCC6-4A72-A22F-D77F84A55A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58464B-D5BB-4890-806A-E52535E5E682}">
      <dgm:prSet phldrT="[Text]"/>
      <dgm:spPr>
        <a:solidFill>
          <a:srgbClr val="002060"/>
        </a:solidFill>
      </dgm:spPr>
      <dgm:t>
        <a:bodyPr/>
        <a:lstStyle/>
        <a:p>
          <a:pPr algn="ctr"/>
          <a:r>
            <a:rPr lang="en-US" dirty="0"/>
            <a:t>Statutory Body</a:t>
          </a:r>
        </a:p>
      </dgm:t>
    </dgm:pt>
    <dgm:pt modelId="{D78176B5-E055-45CE-9903-B65A264CFA62}" type="parTrans" cxnId="{B767C707-5056-4BA4-A6B6-08E40FFA224C}">
      <dgm:prSet/>
      <dgm:spPr/>
      <dgm:t>
        <a:bodyPr/>
        <a:lstStyle/>
        <a:p>
          <a:endParaRPr lang="en-US"/>
        </a:p>
      </dgm:t>
    </dgm:pt>
    <dgm:pt modelId="{D123AB9D-F5F3-47A5-A6AD-522C58EA204D}" type="sibTrans" cxnId="{B767C707-5056-4BA4-A6B6-08E40FFA224C}">
      <dgm:prSet/>
      <dgm:spPr/>
      <dgm:t>
        <a:bodyPr/>
        <a:lstStyle/>
        <a:p>
          <a:endParaRPr lang="en-US"/>
        </a:p>
      </dgm:t>
    </dgm:pt>
    <dgm:pt modelId="{BE651BF8-C4B9-4430-B6B1-2FE60BFCE176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/>
            <a:t>-Governing Body</a:t>
          </a:r>
        </a:p>
        <a:p>
          <a:r>
            <a:rPr lang="en-US" dirty="0"/>
            <a:t>-Academic Council</a:t>
          </a:r>
        </a:p>
        <a:p>
          <a:r>
            <a:rPr lang="en-US" dirty="0"/>
            <a:t>-Board Of Studies</a:t>
          </a:r>
        </a:p>
        <a:p>
          <a:r>
            <a:rPr lang="en-US" dirty="0"/>
            <a:t>-Staff Council</a:t>
          </a:r>
        </a:p>
      </dgm:t>
    </dgm:pt>
    <dgm:pt modelId="{4FD15996-9184-4C8F-BB4E-D74E41ED02E1}" type="parTrans" cxnId="{8BA4D732-2E5A-4512-BF7A-118C1B2B591F}">
      <dgm:prSet/>
      <dgm:spPr/>
      <dgm:t>
        <a:bodyPr/>
        <a:lstStyle/>
        <a:p>
          <a:endParaRPr lang="en-US"/>
        </a:p>
      </dgm:t>
    </dgm:pt>
    <dgm:pt modelId="{497CB964-0963-4C9A-911C-69F3266D7378}" type="sibTrans" cxnId="{8BA4D732-2E5A-4512-BF7A-118C1B2B591F}">
      <dgm:prSet/>
      <dgm:spPr/>
      <dgm:t>
        <a:bodyPr/>
        <a:lstStyle/>
        <a:p>
          <a:endParaRPr lang="en-US"/>
        </a:p>
      </dgm:t>
    </dgm:pt>
    <dgm:pt modelId="{3128237B-AD14-4193-80A6-1F59B0E22A97}" type="pres">
      <dgm:prSet presAssocID="{50603BBB-BCC6-4A72-A22F-D77F84A55A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F2D73E-B080-4311-950E-BBDC4D9003B3}" type="pres">
      <dgm:prSet presAssocID="{2358464B-D5BB-4890-806A-E52535E5E682}" presName="parentText" presStyleLbl="node1" presStyleIdx="0" presStyleCnt="2" custScaleY="21079" custLinFactNeighborY="-3206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C8E89-E467-4CE3-BCB4-0E83949A2D40}" type="pres">
      <dgm:prSet presAssocID="{D123AB9D-F5F3-47A5-A6AD-522C58EA204D}" presName="spacer" presStyleCnt="0"/>
      <dgm:spPr/>
    </dgm:pt>
    <dgm:pt modelId="{CD033C22-D893-430A-A767-9391B2C0AB90}" type="pres">
      <dgm:prSet presAssocID="{BE651BF8-C4B9-4430-B6B1-2FE60BFCE176}" presName="parentText" presStyleLbl="node1" presStyleIdx="1" presStyleCnt="2" custScaleY="53696" custLinFactNeighborX="196" custLinFactNeighborY="64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568BFE-FEBB-442B-80DB-27085C5D2425}" type="presOf" srcId="{2358464B-D5BB-4890-806A-E52535E5E682}" destId="{84F2D73E-B080-4311-950E-BBDC4D9003B3}" srcOrd="0" destOrd="0" presId="urn:microsoft.com/office/officeart/2005/8/layout/vList2"/>
    <dgm:cxn modelId="{5E84CA35-00C0-4127-B79D-6B56BD5968D7}" type="presOf" srcId="{BE651BF8-C4B9-4430-B6B1-2FE60BFCE176}" destId="{CD033C22-D893-430A-A767-9391B2C0AB90}" srcOrd="0" destOrd="0" presId="urn:microsoft.com/office/officeart/2005/8/layout/vList2"/>
    <dgm:cxn modelId="{66FE0AC7-4AA1-440C-8873-BEE95F4C4C79}" type="presOf" srcId="{50603BBB-BCC6-4A72-A22F-D77F84A55ACB}" destId="{3128237B-AD14-4193-80A6-1F59B0E22A97}" srcOrd="0" destOrd="0" presId="urn:microsoft.com/office/officeart/2005/8/layout/vList2"/>
    <dgm:cxn modelId="{B767C707-5056-4BA4-A6B6-08E40FFA224C}" srcId="{50603BBB-BCC6-4A72-A22F-D77F84A55ACB}" destId="{2358464B-D5BB-4890-806A-E52535E5E682}" srcOrd="0" destOrd="0" parTransId="{D78176B5-E055-45CE-9903-B65A264CFA62}" sibTransId="{D123AB9D-F5F3-47A5-A6AD-522C58EA204D}"/>
    <dgm:cxn modelId="{8BA4D732-2E5A-4512-BF7A-118C1B2B591F}" srcId="{50603BBB-BCC6-4A72-A22F-D77F84A55ACB}" destId="{BE651BF8-C4B9-4430-B6B1-2FE60BFCE176}" srcOrd="1" destOrd="0" parTransId="{4FD15996-9184-4C8F-BB4E-D74E41ED02E1}" sibTransId="{497CB964-0963-4C9A-911C-69F3266D7378}"/>
    <dgm:cxn modelId="{818ADE94-2778-4A93-98C8-BAB5100BCE49}" type="presParOf" srcId="{3128237B-AD14-4193-80A6-1F59B0E22A97}" destId="{84F2D73E-B080-4311-950E-BBDC4D9003B3}" srcOrd="0" destOrd="0" presId="urn:microsoft.com/office/officeart/2005/8/layout/vList2"/>
    <dgm:cxn modelId="{0493EB21-4079-403B-BADC-6CCDB6436986}" type="presParOf" srcId="{3128237B-AD14-4193-80A6-1F59B0E22A97}" destId="{6C3C8E89-E467-4CE3-BCB4-0E83949A2D40}" srcOrd="1" destOrd="0" presId="urn:microsoft.com/office/officeart/2005/8/layout/vList2"/>
    <dgm:cxn modelId="{DD37D5EB-8455-4A12-BF90-998F3809433D}" type="presParOf" srcId="{3128237B-AD14-4193-80A6-1F59B0E22A97}" destId="{CD033C22-D893-430A-A767-9391B2C0AB90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7BB09-212B-4EE2-B54F-1E6B06F10172}">
      <dsp:nvSpPr>
        <dsp:cNvPr id="0" name=""/>
        <dsp:cNvSpPr/>
      </dsp:nvSpPr>
      <dsp:spPr>
        <a:xfrm>
          <a:off x="0" y="82236"/>
          <a:ext cx="3048000" cy="126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HUMANITIES</a:t>
          </a:r>
        </a:p>
      </dsp:txBody>
      <dsp:txXfrm>
        <a:off x="0" y="82236"/>
        <a:ext cx="3048000" cy="1267200"/>
      </dsp:txXfrm>
    </dsp:sp>
    <dsp:sp modelId="{FD4CAA94-1C8A-4A1E-B018-862A98BC9B9E}">
      <dsp:nvSpPr>
        <dsp:cNvPr id="0" name=""/>
        <dsp:cNvSpPr/>
      </dsp:nvSpPr>
      <dsp:spPr>
        <a:xfrm>
          <a:off x="3047999" y="361236"/>
          <a:ext cx="609600" cy="709201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3B6EE-6BC6-414D-A75E-CEDEC809AEB5}">
      <dsp:nvSpPr>
        <dsp:cNvPr id="0" name=""/>
        <dsp:cNvSpPr/>
      </dsp:nvSpPr>
      <dsp:spPr>
        <a:xfrm>
          <a:off x="3901439" y="304959"/>
          <a:ext cx="8290560" cy="821753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ctr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Mathematics / Geography / Environmental Studies / IT Population Studies &amp; Communicative English</a:t>
          </a:r>
          <a:endParaRPr lang="en-US" sz="2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01439" y="304959"/>
        <a:ext cx="8290560" cy="821753"/>
      </dsp:txXfrm>
    </dsp:sp>
    <dsp:sp modelId="{410C09CE-AB9E-4574-A4A7-4B70F73B2964}">
      <dsp:nvSpPr>
        <dsp:cNvPr id="0" name=""/>
        <dsp:cNvSpPr/>
      </dsp:nvSpPr>
      <dsp:spPr>
        <a:xfrm>
          <a:off x="34637" y="1566873"/>
          <a:ext cx="3048000" cy="304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COMMERCE</a:t>
          </a:r>
        </a:p>
      </dsp:txBody>
      <dsp:txXfrm>
        <a:off x="34637" y="1566873"/>
        <a:ext cx="3048000" cy="304799"/>
      </dsp:txXfrm>
    </dsp:sp>
    <dsp:sp modelId="{0E2112CF-2ADF-4FAF-82D3-CFB5C6594619}">
      <dsp:nvSpPr>
        <dsp:cNvPr id="0" name=""/>
        <dsp:cNvSpPr/>
      </dsp:nvSpPr>
      <dsp:spPr>
        <a:xfrm>
          <a:off x="3041074" y="1213920"/>
          <a:ext cx="609600" cy="903526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37FCB-B22D-4C50-8B1B-F99C2FDBE497}">
      <dsp:nvSpPr>
        <dsp:cNvPr id="0" name=""/>
        <dsp:cNvSpPr/>
      </dsp:nvSpPr>
      <dsp:spPr>
        <a:xfrm>
          <a:off x="3901439" y="1213920"/>
          <a:ext cx="8290560" cy="858312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IT/Environmental Studies / Indian Society &amp; Culture / Communicative English</a:t>
          </a:r>
        </a:p>
      </dsp:txBody>
      <dsp:txXfrm>
        <a:off x="3901439" y="1213920"/>
        <a:ext cx="8290560" cy="858312"/>
      </dsp:txXfrm>
    </dsp:sp>
    <dsp:sp modelId="{2DE2596F-8D98-455F-9EEE-FBEEA7173A4C}">
      <dsp:nvSpPr>
        <dsp:cNvPr id="0" name=""/>
        <dsp:cNvSpPr/>
      </dsp:nvSpPr>
      <dsp:spPr>
        <a:xfrm>
          <a:off x="0" y="2439762"/>
          <a:ext cx="3048000" cy="126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SCIENCE</a:t>
          </a:r>
        </a:p>
      </dsp:txBody>
      <dsp:txXfrm>
        <a:off x="0" y="2439762"/>
        <a:ext cx="3048000" cy="1267200"/>
      </dsp:txXfrm>
    </dsp:sp>
    <dsp:sp modelId="{8B9C8441-7A3D-4425-8026-6C849CD3199D}">
      <dsp:nvSpPr>
        <dsp:cNvPr id="0" name=""/>
        <dsp:cNvSpPr/>
      </dsp:nvSpPr>
      <dsp:spPr>
        <a:xfrm>
          <a:off x="3047999" y="2134381"/>
          <a:ext cx="609600" cy="1623599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E113A-0176-4369-8CBD-D52220F47B65}">
      <dsp:nvSpPr>
        <dsp:cNvPr id="0" name=""/>
        <dsp:cNvSpPr/>
      </dsp:nvSpPr>
      <dsp:spPr>
        <a:xfrm>
          <a:off x="3901439" y="2134381"/>
          <a:ext cx="8290560" cy="1623599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Indian Society and Culture/Economics</a:t>
          </a:r>
          <a:endParaRPr lang="en-US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/ Communicative English</a:t>
          </a:r>
          <a:endParaRPr lang="en-US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Physical Science : Biology</a:t>
          </a:r>
          <a:endParaRPr lang="en-US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Biological Science : Mathematics</a:t>
          </a:r>
          <a:endParaRPr lang="en-US" sz="24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01439" y="2134381"/>
        <a:ext cx="8290560" cy="1623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A75CD-FC0F-4340-A4F9-52C6F5D07309}">
      <dsp:nvSpPr>
        <dsp:cNvPr id="0" name=""/>
        <dsp:cNvSpPr/>
      </dsp:nvSpPr>
      <dsp:spPr>
        <a:xfrm>
          <a:off x="0" y="3477003"/>
          <a:ext cx="12192000" cy="865286"/>
        </a:xfrm>
        <a:prstGeom prst="rect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Admission &amp; Counselling</a:t>
          </a:r>
        </a:p>
      </dsp:txBody>
      <dsp:txXfrm>
        <a:off x="0" y="3477003"/>
        <a:ext cx="12192000" cy="865286"/>
      </dsp:txXfrm>
    </dsp:sp>
    <dsp:sp modelId="{A5DF89A9-3811-4F83-B260-BD84358F5AE9}">
      <dsp:nvSpPr>
        <dsp:cNvPr id="0" name=""/>
        <dsp:cNvSpPr/>
      </dsp:nvSpPr>
      <dsp:spPr>
        <a:xfrm rot="10800000">
          <a:off x="0" y="2159171"/>
          <a:ext cx="12192000" cy="1330810"/>
        </a:xfrm>
        <a:prstGeom prst="upArrowCallout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Publication of selection list by admission portal of HE Department</a:t>
          </a:r>
          <a:endParaRPr lang="en-US" sz="2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2159171"/>
        <a:ext cx="12192000" cy="467114"/>
      </dsp:txXfrm>
    </dsp:sp>
    <dsp:sp modelId="{02650BB3-E161-4238-BA3F-4CDB9BAF964D}">
      <dsp:nvSpPr>
        <dsp:cNvPr id="0" name=""/>
        <dsp:cNvSpPr/>
      </dsp:nvSpPr>
      <dsp:spPr>
        <a:xfrm>
          <a:off x="0" y="2626286"/>
          <a:ext cx="6095999" cy="3979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SMS alert from College</a:t>
          </a:r>
        </a:p>
      </dsp:txBody>
      <dsp:txXfrm>
        <a:off x="0" y="2626286"/>
        <a:ext cx="6095999" cy="397912"/>
      </dsp:txXfrm>
    </dsp:sp>
    <dsp:sp modelId="{4C885898-581F-41A9-86FB-FDEE49AF6885}">
      <dsp:nvSpPr>
        <dsp:cNvPr id="0" name=""/>
        <dsp:cNvSpPr/>
      </dsp:nvSpPr>
      <dsp:spPr>
        <a:xfrm>
          <a:off x="6096000" y="2626286"/>
          <a:ext cx="6095999" cy="3979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Merit List Publication in website</a:t>
          </a:r>
          <a:endParaRPr lang="en-US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96000" y="2626286"/>
        <a:ext cx="6095999" cy="397912"/>
      </dsp:txXfrm>
    </dsp:sp>
    <dsp:sp modelId="{FAF261A9-0FD6-479A-86ED-7A813D808B06}">
      <dsp:nvSpPr>
        <dsp:cNvPr id="0" name=""/>
        <dsp:cNvSpPr/>
      </dsp:nvSpPr>
      <dsp:spPr>
        <a:xfrm rot="10800000">
          <a:off x="0" y="1318941"/>
          <a:ext cx="12192000" cy="853209"/>
        </a:xfrm>
        <a:prstGeom prst="upArrowCallout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On-line submission of Application forms</a:t>
          </a:r>
          <a:endParaRPr lang="en-US" sz="36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1318941"/>
        <a:ext cx="12192000" cy="554390"/>
      </dsp:txXfrm>
    </dsp:sp>
    <dsp:sp modelId="{83A15F46-41EA-4632-88E3-84C4FD2900BC}">
      <dsp:nvSpPr>
        <dsp:cNvPr id="0" name=""/>
        <dsp:cNvSpPr/>
      </dsp:nvSpPr>
      <dsp:spPr>
        <a:xfrm rot="10800000">
          <a:off x="0" y="1109"/>
          <a:ext cx="12192000" cy="1330810"/>
        </a:xfrm>
        <a:prstGeom prst="upArrowCallout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Admission through Students Academic Management System (Govt. of Odisha)</a:t>
          </a:r>
        </a:p>
      </dsp:txBody>
      <dsp:txXfrm rot="-10800000">
        <a:off x="0" y="1109"/>
        <a:ext cx="12192000" cy="467114"/>
      </dsp:txXfrm>
    </dsp:sp>
    <dsp:sp modelId="{AECB160B-1589-43CA-8981-6F27A21679BF}">
      <dsp:nvSpPr>
        <dsp:cNvPr id="0" name=""/>
        <dsp:cNvSpPr/>
      </dsp:nvSpPr>
      <dsp:spPr>
        <a:xfrm>
          <a:off x="0" y="468224"/>
          <a:ext cx="6095999" cy="397912"/>
        </a:xfrm>
        <a:prstGeom prst="rect">
          <a:avLst/>
        </a:prstGeom>
        <a:solidFill>
          <a:srgbClr val="00206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Admission details in on-line prospectus</a:t>
          </a:r>
        </a:p>
      </dsp:txBody>
      <dsp:txXfrm>
        <a:off x="0" y="468224"/>
        <a:ext cx="6095999" cy="397912"/>
      </dsp:txXfrm>
    </dsp:sp>
    <dsp:sp modelId="{D685C1E1-ECF3-4FCE-9D4F-383E5D988DFE}">
      <dsp:nvSpPr>
        <dsp:cNvPr id="0" name=""/>
        <dsp:cNvSpPr/>
      </dsp:nvSpPr>
      <dsp:spPr>
        <a:xfrm>
          <a:off x="6096000" y="468224"/>
          <a:ext cx="6095999" cy="397912"/>
        </a:xfrm>
        <a:prstGeom prst="rect">
          <a:avLst/>
        </a:prstGeom>
        <a:solidFill>
          <a:srgbClr val="00206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Advertisement</a:t>
          </a:r>
          <a:r>
            <a:rPr lang="en-US" sz="2000" b="1" kern="1200" dirty="0">
              <a:solidFill>
                <a:schemeClr val="bg1"/>
              </a:solidFill>
            </a:rPr>
            <a:t> in Print ,Electronic media &amp; Website</a:t>
          </a:r>
          <a:endParaRPr lang="en-US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96000" y="468224"/>
        <a:ext cx="6095999" cy="397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22025-3177-4310-BFBF-C15648C4268E}">
      <dsp:nvSpPr>
        <dsp:cNvPr id="0" name=""/>
        <dsp:cNvSpPr/>
      </dsp:nvSpPr>
      <dsp:spPr>
        <a:xfrm rot="5400000">
          <a:off x="883600" y="935635"/>
          <a:ext cx="1460618" cy="176154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D695D6-B5D6-461E-82B5-4B81B9FA355A}">
      <dsp:nvSpPr>
        <dsp:cNvPr id="0" name=""/>
        <dsp:cNvSpPr/>
      </dsp:nvSpPr>
      <dsp:spPr>
        <a:xfrm>
          <a:off x="1218785" y="2260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Question Setting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(External &amp;amp; Internal)</a:t>
          </a:r>
          <a:endParaRPr lang="en-US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3181" y="36656"/>
        <a:ext cx="1888483" cy="1105573"/>
      </dsp:txXfrm>
    </dsp:sp>
    <dsp:sp modelId="{07D877F5-6EC5-46C8-9740-36F874F73F3D}">
      <dsp:nvSpPr>
        <dsp:cNvPr id="0" name=""/>
        <dsp:cNvSpPr/>
      </dsp:nvSpPr>
      <dsp:spPr>
        <a:xfrm rot="5400000">
          <a:off x="883600" y="2403592"/>
          <a:ext cx="1460618" cy="176154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90032A-4666-47E4-A24E-8732733890B4}">
      <dsp:nvSpPr>
        <dsp:cNvPr id="0" name=""/>
        <dsp:cNvSpPr/>
      </dsp:nvSpPr>
      <dsp:spPr>
        <a:xfrm>
          <a:off x="1218785" y="1470217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Moderator</a:t>
          </a:r>
        </a:p>
      </dsp:txBody>
      <dsp:txXfrm>
        <a:off x="1253181" y="1504613"/>
        <a:ext cx="1888483" cy="1105573"/>
      </dsp:txXfrm>
    </dsp:sp>
    <dsp:sp modelId="{7D6EA069-2913-4CDC-8EC8-2D1B241B3F7B}">
      <dsp:nvSpPr>
        <dsp:cNvPr id="0" name=""/>
        <dsp:cNvSpPr/>
      </dsp:nvSpPr>
      <dsp:spPr>
        <a:xfrm>
          <a:off x="1617579" y="3137571"/>
          <a:ext cx="2595838" cy="176154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DFD69E-F7D4-4214-A6F6-D0708601691D}">
      <dsp:nvSpPr>
        <dsp:cNvPr id="0" name=""/>
        <dsp:cNvSpPr/>
      </dsp:nvSpPr>
      <dsp:spPr>
        <a:xfrm>
          <a:off x="1218785" y="2938174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Coding of Answer Scripts</a:t>
          </a:r>
          <a:endParaRPr lang="en-US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3181" y="2972570"/>
        <a:ext cx="1888483" cy="1105573"/>
      </dsp:txXfrm>
    </dsp:sp>
    <dsp:sp modelId="{0BC19892-0651-4DF5-B45F-A77DC99DF5FB}">
      <dsp:nvSpPr>
        <dsp:cNvPr id="0" name=""/>
        <dsp:cNvSpPr/>
      </dsp:nvSpPr>
      <dsp:spPr>
        <a:xfrm rot="16200000">
          <a:off x="3486777" y="2403592"/>
          <a:ext cx="1460618" cy="176154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42F1A6-EF16-4569-94A9-15C08D1C339A}">
      <dsp:nvSpPr>
        <dsp:cNvPr id="0" name=""/>
        <dsp:cNvSpPr/>
      </dsp:nvSpPr>
      <dsp:spPr>
        <a:xfrm>
          <a:off x="3821962" y="2938174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Central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Evaluation	</a:t>
          </a:r>
        </a:p>
      </dsp:txBody>
      <dsp:txXfrm>
        <a:off x="3856358" y="2972570"/>
        <a:ext cx="1888483" cy="1105573"/>
      </dsp:txXfrm>
    </dsp:sp>
    <dsp:sp modelId="{3ED8AD16-5754-493E-A2FE-11456B499594}">
      <dsp:nvSpPr>
        <dsp:cNvPr id="0" name=""/>
        <dsp:cNvSpPr/>
      </dsp:nvSpPr>
      <dsp:spPr>
        <a:xfrm rot="16200000">
          <a:off x="3486777" y="935635"/>
          <a:ext cx="1460618" cy="176154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7EA562-F9AE-48DD-9794-D76D63F6CD2D}">
      <dsp:nvSpPr>
        <dsp:cNvPr id="0" name=""/>
        <dsp:cNvSpPr/>
      </dsp:nvSpPr>
      <dsp:spPr>
        <a:xfrm>
          <a:off x="3821962" y="1470217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Chief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Examiner</a:t>
          </a:r>
        </a:p>
      </dsp:txBody>
      <dsp:txXfrm>
        <a:off x="3856358" y="1504613"/>
        <a:ext cx="1888483" cy="1105573"/>
      </dsp:txXfrm>
    </dsp:sp>
    <dsp:sp modelId="{A6692F6B-2610-40E0-83DB-94EB8C9831C5}">
      <dsp:nvSpPr>
        <dsp:cNvPr id="0" name=""/>
        <dsp:cNvSpPr/>
      </dsp:nvSpPr>
      <dsp:spPr>
        <a:xfrm>
          <a:off x="4220756" y="201657"/>
          <a:ext cx="2595838" cy="176154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A5BE2C-637F-4EF4-95D9-C04206F9AE2F}">
      <dsp:nvSpPr>
        <dsp:cNvPr id="0" name=""/>
        <dsp:cNvSpPr/>
      </dsp:nvSpPr>
      <dsp:spPr>
        <a:xfrm>
          <a:off x="3821962" y="2260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Conducting Board</a:t>
          </a:r>
        </a:p>
      </dsp:txBody>
      <dsp:txXfrm>
        <a:off x="3856358" y="36656"/>
        <a:ext cx="1888483" cy="1105573"/>
      </dsp:txXfrm>
    </dsp:sp>
    <dsp:sp modelId="{102979BE-961C-49E7-8D3F-B631784B1A83}">
      <dsp:nvSpPr>
        <dsp:cNvPr id="0" name=""/>
        <dsp:cNvSpPr/>
      </dsp:nvSpPr>
      <dsp:spPr>
        <a:xfrm rot="5400000">
          <a:off x="6089954" y="935635"/>
          <a:ext cx="1460618" cy="176154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1F0DE7-FDAA-402C-8A6B-41D434D232B3}">
      <dsp:nvSpPr>
        <dsp:cNvPr id="0" name=""/>
        <dsp:cNvSpPr/>
      </dsp:nvSpPr>
      <dsp:spPr>
        <a:xfrm>
          <a:off x="6425138" y="2260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Result</a:t>
          </a:r>
        </a:p>
      </dsp:txBody>
      <dsp:txXfrm>
        <a:off x="6459534" y="36656"/>
        <a:ext cx="1888483" cy="1105573"/>
      </dsp:txXfrm>
    </dsp:sp>
    <dsp:sp modelId="{1BDFA20E-FEBF-496E-84F2-84CAD0FED8B3}">
      <dsp:nvSpPr>
        <dsp:cNvPr id="0" name=""/>
        <dsp:cNvSpPr/>
      </dsp:nvSpPr>
      <dsp:spPr>
        <a:xfrm>
          <a:off x="6425138" y="1470217"/>
          <a:ext cx="1957275" cy="1174365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Published in College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rial" panose="020B0604020202020204" pitchFamily="34" charset="0"/>
              <a:cs typeface="Arial" panose="020B0604020202020204" pitchFamily="34" charset="0"/>
            </a:rPr>
            <a:t>website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59534" y="1504613"/>
        <a:ext cx="1888483" cy="11055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F2D73E-B080-4311-950E-BBDC4D9003B3}">
      <dsp:nvSpPr>
        <dsp:cNvPr id="0" name=""/>
        <dsp:cNvSpPr/>
      </dsp:nvSpPr>
      <dsp:spPr>
        <a:xfrm>
          <a:off x="0" y="197688"/>
          <a:ext cx="5181600" cy="1039598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Statutory Body</a:t>
          </a:r>
        </a:p>
      </dsp:txBody>
      <dsp:txXfrm>
        <a:off x="50749" y="248437"/>
        <a:ext cx="5080102" cy="938100"/>
      </dsp:txXfrm>
    </dsp:sp>
    <dsp:sp modelId="{CD033C22-D893-430A-A767-9391B2C0AB90}">
      <dsp:nvSpPr>
        <dsp:cNvPr id="0" name=""/>
        <dsp:cNvSpPr/>
      </dsp:nvSpPr>
      <dsp:spPr>
        <a:xfrm>
          <a:off x="0" y="1424810"/>
          <a:ext cx="5181600" cy="2648241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-Governing Body</a:t>
          </a:r>
        </a:p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-Academic Council</a:t>
          </a:r>
        </a:p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-Board Of Studies</a:t>
          </a:r>
        </a:p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-Staff Council</a:t>
          </a:r>
        </a:p>
      </dsp:txBody>
      <dsp:txXfrm>
        <a:off x="129276" y="1554086"/>
        <a:ext cx="4923048" cy="2389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E71EC-D6A2-4A41-A55E-5992FABE50E5}" type="datetimeFigureOut">
              <a:rPr lang="en-US" smtClean="0"/>
              <a:pPr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3AB6C-FA57-41E5-BA62-F12313BAF2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6349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1088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5696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627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9662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8996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0075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25615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302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98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1396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2486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87896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53992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98917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90041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39348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58458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59980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216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48514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4280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03629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00878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62079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554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119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350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7439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7219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7295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3AB6C-FA57-41E5-BA62-F12313BAF2F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432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445316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066925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6916679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395080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6574505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3833809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2991540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097632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4195631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9294792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531642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6347179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8105485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1514532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403259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0460211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9545279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3396586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3569322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0633222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725359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007793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619419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054726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8000816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597593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33452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467011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4164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07" r:id="rId12"/>
    <p:sldLayoutId id="2147484008" r:id="rId13"/>
    <p:sldLayoutId id="2147484009" r:id="rId14"/>
    <p:sldLayoutId id="2147484010" r:id="rId15"/>
    <p:sldLayoutId id="2147484011" r:id="rId16"/>
    <p:sldLayoutId id="2147484012" r:id="rId17"/>
  </p:sldLayoutIdLst>
  <p:transition spd="slow">
    <p:push dir="u"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02DB9-88F3-47A9-A25F-C75D7AF6466F}" type="datetimeFigureOut">
              <a:rPr lang="en-US" smtClean="0"/>
              <a:pPr/>
              <a:t>12/1/2016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1605-24A4-46BC-8246-9C0A738D12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456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diagramColors" Target="../diagrams/colors5.xml"/><Relationship Id="rId18" Type="http://schemas.microsoft.com/office/2007/relationships/diagramDrawing" Target="../diagrams/drawing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12" Type="http://schemas.openxmlformats.org/officeDocument/2006/relationships/diagramQuickStyle" Target="../diagrams/quickStyle5.xml"/><Relationship Id="rId1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19.xml"/><Relationship Id="rId6" Type="http://schemas.openxmlformats.org/officeDocument/2006/relationships/diagramData" Target="../diagrams/data4.xml"/><Relationship Id="rId11" Type="http://schemas.openxmlformats.org/officeDocument/2006/relationships/diagramLayout" Target="../diagrams/layout5.xml"/><Relationship Id="rId5" Type="http://schemas.openxmlformats.org/officeDocument/2006/relationships/diagramColors" Target="../diagrams/colors3.xml"/><Relationship Id="rId10" Type="http://schemas.openxmlformats.org/officeDocument/2006/relationships/diagramData" Target="../diagrams/data5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5080" y="533400"/>
            <a:ext cx="12192000" cy="581697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NAAC PEER TEAM</a:t>
            </a:r>
          </a:p>
          <a:p>
            <a:pPr algn="ctr">
              <a:spcBef>
                <a:spcPts val="2400"/>
              </a:spcBef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Sharda (Chairperson)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M.A.Sudhir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(Member Coordinator)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Vishwanath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B.Hiremath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(Member)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68742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ADD-ON COURSES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15065780"/>
              </p:ext>
            </p:extLst>
          </p:nvPr>
        </p:nvGraphicFramePr>
        <p:xfrm>
          <a:off x="0" y="1371600"/>
          <a:ext cx="12192000" cy="4733151"/>
        </p:xfrm>
        <a:graphic>
          <a:graphicData uri="http://schemas.openxmlformats.org/drawingml/2006/table">
            <a:tbl>
              <a:tblPr/>
              <a:tblGrid>
                <a:gridCol w="13972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315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863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48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SL. NO.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DEPARTMENT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ADD-ON COURSES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8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Computer Science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Animation &amp; Multimedia Design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85800139"/>
                  </a:ext>
                </a:extLst>
              </a:tr>
              <a:tr h="4057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Botany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Herbarium Technology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48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Zoology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Ornamental Fish Culture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Commerce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Computerised Business Accounting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48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Economics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Microfinance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399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Physics </a:t>
                      </a:r>
                    </a:p>
                  </a:txBody>
                  <a:tcPr marL="66675" marR="66675" marT="9525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Entrepreneurship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Development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in preparing  LED bulbs </a:t>
                      </a:r>
                    </a:p>
                  </a:txBody>
                  <a:tcPr marL="66675" marR="66675" marT="9525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127265507"/>
                  </a:ext>
                </a:extLst>
              </a:tr>
              <a:tr h="7330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marL="86425" marR="86425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Electronics</a:t>
                      </a:r>
                    </a:p>
                  </a:txBody>
                  <a:tcPr marL="66675" marR="66675" marT="9525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Audio Visual Technology</a:t>
                      </a:r>
                    </a:p>
                  </a:txBody>
                  <a:tcPr marL="66675" marR="66675" marT="9525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5514194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20695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Department of Chemistry, History, Political Science and English will start add-on courses.</a:t>
            </a:r>
          </a:p>
        </p:txBody>
      </p:sp>
    </p:spTree>
    <p:extLst>
      <p:ext uri="{BB962C8B-B14F-4D97-AF65-F5344CB8AC3E}">
        <p14:creationId xmlns="" xmlns:p14="http://schemas.microsoft.com/office/powerpoint/2010/main" val="9166953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 DEVELOPMENT PROGRAMME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877586"/>
            <a:ext cx="1219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Entrepreneurship Development  Training :</a:t>
            </a:r>
          </a:p>
          <a:p>
            <a:pPr marL="914400" lvl="1" indent="-457200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Sanitation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by Department of Chemistry. </a:t>
            </a:r>
          </a:p>
          <a:p>
            <a:pPr marL="457200" lvl="7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 Finance Training : Annapurna &amp;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Adhikar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(NGO)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3887011"/>
            <a:ext cx="5943600" cy="10495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 Design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Banking Finance Service Skill :</a:t>
            </a:r>
            <a:endParaRPr lang="en-IN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8400" y="3751590"/>
            <a:ext cx="5638800" cy="120032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SC/ST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students by ICT Academy, Chennai to take up shortly </a:t>
            </a:r>
          </a:p>
          <a:p>
            <a:endParaRPr lang="en-IN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861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ENRICHMENT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92000" cy="5486400"/>
          </a:xfrm>
        </p:spPr>
        <p:txBody>
          <a:bodyPr>
            <a:normAutofit/>
          </a:bodyPr>
          <a:lstStyle/>
          <a:p>
            <a:pPr marL="457200" indent="-341313">
              <a:lnSpc>
                <a:spcPct val="100000"/>
              </a:lnSpc>
              <a:spcBef>
                <a:spcPts val="600"/>
              </a:spcBef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New Programs introduced during last 5 years.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Curricular revision linked to the feedback of stakeholders.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Seminars, Workshops and Extra-mural lectures.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Communication Skill 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 development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Value added Courses introduced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  <a:buNone/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Proposal  Submitted  to the Department of Higher Education, Govt. of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Odisha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opening new courses:  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  <a:buNone/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M.Com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M.A. in Rural Development, M.A. in Education.,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BSc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  <a:buNone/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Microbiology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MFC &amp; MJMC .</a:t>
            </a:r>
          </a:p>
          <a:p>
            <a:pPr marL="457200" indent="-341313">
              <a:lnSpc>
                <a:spcPct val="100000"/>
              </a:lnSpc>
              <a:spcBef>
                <a:spcPts val="600"/>
              </a:spcBef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B-VOC courses</a:t>
            </a:r>
          </a:p>
          <a:p>
            <a:pPr marL="457200" indent="-341313">
              <a:spcBef>
                <a:spcPts val="600"/>
              </a:spcBef>
              <a:tabLst>
                <a:tab pos="4572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91545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FEEDBACK   SYSTEM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600200"/>
            <a:ext cx="5562600" cy="4953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150000"/>
              </a:lnSpc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ONLINE /OFF-LINE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FEEDBACK  SYSTEM FROM :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FACULTY: Resource Person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ALUMNI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EMPLOYERS &amp; INDUSTRY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943600" y="1600200"/>
            <a:ext cx="6248400" cy="4953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ACTION 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TAKEN ON CURRICULUM: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SKILL  ENHANCEMENT  COURSES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INTRODUCED ROLE OF PAIKA IN FREEDOM STRUGGLE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PROFESSIONAL COURSES INTRODUCED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TRANSLATION (ODIA TO ENGLISH)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CERTIFICATE COURSES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TWINNING UG PROGRAMME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REMEDIAL COACHING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TEACHING IN SMART CLASS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40373594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b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en-US" sz="6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02030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 ENROLLMENT AND PROFILE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35858675"/>
              </p:ext>
            </p:extLst>
          </p:nvPr>
        </p:nvGraphicFramePr>
        <p:xfrm>
          <a:off x="0" y="1371600"/>
          <a:ext cx="12192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6"/>
          <p:cNvSpPr txBox="1"/>
          <p:nvPr/>
        </p:nvSpPr>
        <p:spPr>
          <a:xfrm>
            <a:off x="0" y="5715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For PG courses selection on merit basis by the college.</a:t>
            </a:r>
          </a:p>
        </p:txBody>
      </p:sp>
    </p:spTree>
    <p:extLst>
      <p:ext uri="{BB962C8B-B14F-4D97-AF65-F5344CB8AC3E}">
        <p14:creationId xmlns="" xmlns:p14="http://schemas.microsoft.com/office/powerpoint/2010/main" val="3485163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 DEMAND RATIO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60519672"/>
              </p:ext>
            </p:extLst>
          </p:nvPr>
        </p:nvGraphicFramePr>
        <p:xfrm>
          <a:off x="0" y="1600200"/>
          <a:ext cx="12192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88610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 ENROLLMENT PROFILE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58604767"/>
              </p:ext>
            </p:extLst>
          </p:nvPr>
        </p:nvGraphicFramePr>
        <p:xfrm>
          <a:off x="-1" y="4648200"/>
          <a:ext cx="12192000" cy="2209800"/>
        </p:xfrm>
        <a:graphic>
          <a:graphicData uri="http://schemas.openxmlformats.org/drawingml/2006/table">
            <a:tbl>
              <a:tblPr/>
              <a:tblGrid>
                <a:gridCol w="189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87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759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328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49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0698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92940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Year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Male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Female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SC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DA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Minority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2013-14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856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478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131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42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62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2014-15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900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659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148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67</a:t>
                      </a:r>
                      <a:endParaRPr lang="en-US" sz="2000" b="1" i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03</a:t>
                      </a:r>
                      <a:endParaRPr lang="en-US" sz="2000" b="1" i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50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2015-16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755</a:t>
                      </a:r>
                      <a:endParaRPr lang="en-US" sz="2000" b="1" i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651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202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61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08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56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2016-17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761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173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59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49</a:t>
                      </a:r>
                      <a:endParaRPr lang="en-US" sz="20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577824094"/>
              </p:ext>
            </p:extLst>
          </p:nvPr>
        </p:nvGraphicFramePr>
        <p:xfrm>
          <a:off x="0" y="1295400"/>
          <a:ext cx="56388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p14="http://schemas.microsoft.com/office/powerpoint/2010/main" val="50043550"/>
              </p:ext>
            </p:extLst>
          </p:nvPr>
        </p:nvGraphicFramePr>
        <p:xfrm>
          <a:off x="5105400" y="1447800"/>
          <a:ext cx="6781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147420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 DIVERSITY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="" xmlns:p14="http://schemas.microsoft.com/office/powerpoint/2010/main" val="2102839040"/>
              </p:ext>
            </p:extLst>
          </p:nvPr>
        </p:nvGraphicFramePr>
        <p:xfrm>
          <a:off x="1940560" y="8608096"/>
          <a:ext cx="2426970" cy="241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8" name="Diagram 27"/>
          <p:cNvGraphicFramePr/>
          <p:nvPr>
            <p:extLst>
              <p:ext uri="{D42A27DB-BD31-4B8C-83A1-F6EECF244321}">
                <p14:modId xmlns="" xmlns:p14="http://schemas.microsoft.com/office/powerpoint/2010/main" val="2582032140"/>
              </p:ext>
            </p:extLst>
          </p:nvPr>
        </p:nvGraphicFramePr>
        <p:xfrm>
          <a:off x="2321560" y="9065296"/>
          <a:ext cx="1985644" cy="241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31" name="Diagram 30"/>
          <p:cNvGraphicFramePr/>
          <p:nvPr>
            <p:extLst>
              <p:ext uri="{D42A27DB-BD31-4B8C-83A1-F6EECF244321}">
                <p14:modId xmlns="" xmlns:p14="http://schemas.microsoft.com/office/powerpoint/2010/main" val="3949890178"/>
              </p:ext>
            </p:extLst>
          </p:nvPr>
        </p:nvGraphicFramePr>
        <p:xfrm>
          <a:off x="-81280" y="9265311"/>
          <a:ext cx="12192000" cy="802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32" name="Rectangle 31"/>
          <p:cNvSpPr/>
          <p:nvPr/>
        </p:nvSpPr>
        <p:spPr>
          <a:xfrm>
            <a:off x="381000" y="1597262"/>
            <a:ext cx="731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Orientation /Induction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freshers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70701" y="2058627"/>
            <a:ext cx="66575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Language classes for vernacular students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81000" y="2497489"/>
            <a:ext cx="51748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Remedial  Coaching  , Bridge Courses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70701" y="2920102"/>
            <a:ext cx="25987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Add-on Courses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0701" y="3386094"/>
            <a:ext cx="105583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Doubt clearing classes ,handouts for slow learners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81000" y="3822067"/>
            <a:ext cx="112339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for Advanced learners, Prizes &amp; Awards 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81000" y="4326008"/>
            <a:ext cx="3236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Seminar Presentation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72166" y="4910727"/>
            <a:ext cx="34355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Development 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70701" y="5490943"/>
            <a:ext cx="11257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Catering to the need of differently- abled students &amp; Scholarship</a:t>
            </a:r>
          </a:p>
        </p:txBody>
      </p:sp>
    </p:spTree>
    <p:extLst>
      <p:ext uri="{BB962C8B-B14F-4D97-AF65-F5344CB8AC3E}">
        <p14:creationId xmlns="" xmlns:p14="http://schemas.microsoft.com/office/powerpoint/2010/main" val="3980679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LEARNING PROCESS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92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calendar followed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&amp; Progress  Register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Apart from Lecture Method : Practical classes/Field study/ industrial visit/Science Exhibition/group discussion/creative writing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ICT mode teaching 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E-learning ,virtual groups </a:t>
            </a:r>
          </a:p>
          <a:p>
            <a:pPr lvl="0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 Curricular activity for holistic development</a:t>
            </a:r>
          </a:p>
          <a:p>
            <a:pPr lvl="0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Dance/music/Art &amp; painting  for nurturing  creativity</a:t>
            </a:r>
          </a:p>
          <a:p>
            <a:pPr lvl="0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examination and evaluation</a:t>
            </a:r>
          </a:p>
          <a:p>
            <a:pPr lvl="0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notes, study materials &amp; web links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Mentoring 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Preparation &amp; Seminar </a:t>
            </a:r>
          </a:p>
          <a:p>
            <a:pPr lvl="0"/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0548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SUSHIL\Desktop\downloa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376" y="0"/>
            <a:ext cx="337502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-22223" y="2039821"/>
            <a:ext cx="12214223" cy="482767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6" name="Content Placeholder 8" descr="http://www.moodisha.com/images/mlapics/180pxall/1095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223" y="2039821"/>
            <a:ext cx="3528102" cy="4056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505879" y="2359750"/>
            <a:ext cx="86861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college is named after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Prananath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Patnaik, a distinguished freedom fighter and a social reformer. It was started in 1959 and the foundation stone was led by Prof.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Humayun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Kabir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then Union Minister of Culture 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27366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Prananath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Patnaik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FOUNDER</a:t>
            </a:r>
          </a:p>
          <a:p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3775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QUALITY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0079392"/>
              </p:ext>
            </p:extLst>
          </p:nvPr>
        </p:nvGraphicFramePr>
        <p:xfrm>
          <a:off x="-6096" y="1371601"/>
          <a:ext cx="12192000" cy="5486398"/>
        </p:xfrm>
        <a:graphic>
          <a:graphicData uri="http://schemas.openxmlformats.org/drawingml/2006/table">
            <a:tbl>
              <a:tblPr/>
              <a:tblGrid>
                <a:gridCol w="6983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083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Number of Teachers 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116, 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Male – 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58, 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Female - </a:t>
                      </a: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58 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Ph.D.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M.Phil.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57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Pursuing Ph.D.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Minor Research Project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Major Research Project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Research Supervisor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09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Awards and Special Recognition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Research Articles Published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270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952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Seminar Attended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Total- 416 (State-205/National-186/ 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International-25) </a:t>
                      </a:r>
                      <a:endParaRPr lang="en-US" sz="20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International Conference Attended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(Abroad)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International Conference  session chaired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Paper presented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355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08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UGC NET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29191" marR="29191" marT="400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951076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STAFF DEVELOPMENT PROGRAMME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281542"/>
              </p:ext>
            </p:extLst>
          </p:nvPr>
        </p:nvGraphicFramePr>
        <p:xfrm>
          <a:off x="0" y="1371599"/>
          <a:ext cx="12192000" cy="5486400"/>
        </p:xfrm>
        <a:graphic>
          <a:graphicData uri="http://schemas.openxmlformats.org/drawingml/2006/table">
            <a:tbl>
              <a:tblPr/>
              <a:tblGrid>
                <a:gridCol w="104369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5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Refresher Course attended 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39 </a:t>
                      </a:r>
                      <a:endParaRPr lang="en-US" sz="20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HRD Programme attended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05 </a:t>
                      </a:r>
                      <a:endParaRPr lang="en-US" sz="20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Orientation Programme attended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12 </a:t>
                      </a:r>
                      <a:endParaRPr lang="en-US" sz="20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Mgt. Development Programme /Faculty Development Programme  attended 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Staff attended Computer  Training conducted in the college . 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119 </a:t>
                      </a:r>
                      <a:endParaRPr lang="en-US" sz="20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69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Staff attended training Programme organized by University and other colleges 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 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Staff attended Summer/Winter/Workshop 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08 </a:t>
                      </a:r>
                      <a:endParaRPr lang="en-US" sz="20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244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Staff involvement in Curriculum  designing of (CHSE/University/Autonomous college)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25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Invited as Resource Person 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19</a:t>
                      </a:r>
                      <a:endParaRPr lang="en-US" sz="2000" b="1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7499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Attended</a:t>
                      </a:r>
                      <a:r>
                        <a:rPr lang="en-US" sz="2000" b="1" kern="1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Training  on  :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74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CBCS /IQAC/CAPA/HRMS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18</a:t>
                      </a:r>
                      <a:endParaRPr lang="en-US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697" marR="53697" marT="745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67965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ACADEMIC DEVELOPMENTS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92000" cy="5486400"/>
          </a:xfr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fontAlgn="t"/>
            <a:r>
              <a:rPr lang="en-US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Editor &amp; Editorial Board member ( Research Journal : National/International )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:15</a:t>
            </a:r>
          </a:p>
          <a:p>
            <a:pPr fontAlgn="t"/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Reviewer in international Research Journal		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: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  <a:p>
            <a:pPr fontAlgn="t"/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of Text/Reference/Edited books			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: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pPr fontAlgn="t"/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Books on Odia theme :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Dept.of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Odia			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: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  <a:p>
            <a:pPr fontAlgn="t"/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IGNOU books(21) translated 			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  <a:p>
            <a:pPr fontAlgn="t"/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Books  translated from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 to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Odia :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Dept.of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Eng	:01</a:t>
            </a:r>
          </a:p>
          <a:p>
            <a:pPr fontAlgn="t"/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Seminars organized :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UGC				:110 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Seminar		:04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level Conference	:01</a:t>
            </a:r>
          </a:p>
          <a:p>
            <a:pPr lvl="1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Mural Lecture		:25</a:t>
            </a:r>
          </a:p>
          <a:p>
            <a:pPr marL="0" indent="0">
              <a:buNone/>
            </a:pP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7749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EVALUATION PROCESS  &amp; REFORMS</a:t>
            </a:r>
          </a:p>
        </p:txBody>
      </p:sp>
      <p:graphicFrame>
        <p:nvGraphicFramePr>
          <p:cNvPr id="9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67389660"/>
              </p:ext>
            </p:extLst>
          </p:nvPr>
        </p:nvGraphicFramePr>
        <p:xfrm>
          <a:off x="228600" y="1447800"/>
          <a:ext cx="9601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-3464" y="1371600"/>
            <a:ext cx="838200" cy="44012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4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r>
              <a:rPr lang="en-US" sz="4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r>
              <a:rPr lang="en-US" sz="4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r>
              <a:rPr lang="en-US" sz="4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r>
              <a:rPr lang="en-US" sz="4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en-US" sz="4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r>
              <a:rPr lang="en-US" sz="4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IN" sz="4000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72200" y="4849476"/>
            <a:ext cx="6019800" cy="203132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Photocopy of answer script on demand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Double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Examinership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Certificate &amp; Mark sheet  with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security</a:t>
            </a:r>
            <a:r>
              <a:rPr kumimoji="0" lang="en-US" sz="28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measures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in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process by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TCS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4286786"/>
            <a:ext cx="6019800" cy="533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REFORMS</a:t>
            </a:r>
          </a:p>
        </p:txBody>
      </p:sp>
      <p:sp>
        <p:nvSpPr>
          <p:cNvPr id="2" name="Arrow: Down 1"/>
          <p:cNvSpPr/>
          <p:nvPr/>
        </p:nvSpPr>
        <p:spPr>
          <a:xfrm>
            <a:off x="1600200" y="2541989"/>
            <a:ext cx="498764" cy="523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Arrow: Down 7"/>
          <p:cNvSpPr/>
          <p:nvPr/>
        </p:nvSpPr>
        <p:spPr>
          <a:xfrm>
            <a:off x="1596044" y="4024982"/>
            <a:ext cx="498764" cy="523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Arrow: Down 10"/>
          <p:cNvSpPr/>
          <p:nvPr/>
        </p:nvSpPr>
        <p:spPr>
          <a:xfrm rot="10800000">
            <a:off x="4201390" y="2541989"/>
            <a:ext cx="498764" cy="523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Down 11"/>
          <p:cNvSpPr/>
          <p:nvPr/>
        </p:nvSpPr>
        <p:spPr>
          <a:xfrm rot="10800000">
            <a:off x="4221710" y="4024981"/>
            <a:ext cx="498764" cy="523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Down 12"/>
          <p:cNvSpPr/>
          <p:nvPr/>
        </p:nvSpPr>
        <p:spPr>
          <a:xfrm>
            <a:off x="6802580" y="2567617"/>
            <a:ext cx="498764" cy="5236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Arrow: Right 2"/>
          <p:cNvSpPr/>
          <p:nvPr/>
        </p:nvSpPr>
        <p:spPr>
          <a:xfrm>
            <a:off x="6019800" y="1752600"/>
            <a:ext cx="685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Arrow: Right 13"/>
          <p:cNvSpPr/>
          <p:nvPr/>
        </p:nvSpPr>
        <p:spPr>
          <a:xfrm>
            <a:off x="3352800" y="4648200"/>
            <a:ext cx="69619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77842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STUDENTS PERFORMANCE</a:t>
            </a:r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66832163"/>
              </p:ext>
            </p:extLst>
          </p:nvPr>
        </p:nvGraphicFramePr>
        <p:xfrm>
          <a:off x="0" y="1947984"/>
          <a:ext cx="12192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6096000"/>
            <a:ext cx="32460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GRADUATE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73984" y="1545436"/>
            <a:ext cx="403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GRADUATE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3276600" y="1640141"/>
            <a:ext cx="2300378" cy="268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[ 2012-16 ]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00" y="6019800"/>
            <a:ext cx="5029200" cy="707886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M.Sc. Comp. Sc.	100 percent </a:t>
            </a:r>
            <a:endParaRPr lang="en-IN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M.A. in PMIR		100 percent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276600" y="6400800"/>
            <a:ext cx="38100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8127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RESEARCH CONSULTANCY</a:t>
            </a:r>
            <a:b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&amp;</a:t>
            </a:r>
            <a:b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EXTENSION</a:t>
            </a:r>
          </a:p>
        </p:txBody>
      </p:sp>
    </p:spTree>
    <p:extLst>
      <p:ext uri="{BB962C8B-B14F-4D97-AF65-F5344CB8AC3E}">
        <p14:creationId xmlns="" xmlns:p14="http://schemas.microsoft.com/office/powerpoint/2010/main" val="150508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PROMOTION OF RESEARCH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5257800"/>
          </a:xfrm>
          <a:noFill/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Improvement Programme 		 	: 03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Centre 		 	: 01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journals  with ISSN /ISBN	 	: 03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books		 	: 2613 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National/International Research Journal	: 42 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Systems	          	: 130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Research-based student projects 		 	: 1004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 Research project		 	: 18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Research Project		 	: 02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 Research Grant		 	: 10</a:t>
            </a:r>
          </a:p>
          <a:p>
            <a:pPr>
              <a:tabLst>
                <a:tab pos="5656263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Research Fund (INR 5Lakh)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7706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CONSULTANCY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371600"/>
            <a:ext cx="1219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600"/>
              </a:lnSpc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Policy: Individual level and Non-Revenue nature </a:t>
            </a:r>
          </a:p>
          <a:p>
            <a:pPr marL="457200" indent="-457200" algn="just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Zoology	 		: on vermiculture to local farmers through 										  students.</a:t>
            </a:r>
          </a:p>
          <a:p>
            <a:pPr marL="457200" indent="-457200" algn="just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Botany 	 		: From Lab to Land through students</a:t>
            </a:r>
          </a:p>
          <a:p>
            <a:pPr marL="457200" indent="-457200" algn="just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Psychology 	: Counselling to distress students </a:t>
            </a:r>
          </a:p>
          <a:p>
            <a:pPr marL="457200" indent="-457200" algn="just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IQAC 		   				: To other colleges on Quality and 			                                								  preparation of SSRs for NAAC</a:t>
            </a:r>
          </a:p>
          <a:p>
            <a:pPr marL="457200" indent="-457200" algn="just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Consultancy to other colleges : For SAMS (as a Nodal college)</a:t>
            </a:r>
          </a:p>
          <a:p>
            <a:pPr marL="457200" indent="-457200" algn="just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3251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30480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AND INSTITUTIONAL SOCIAL RESPONSIBILITY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990600"/>
            <a:ext cx="1219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  State level talent recognition awards by NCC/YRC/Rovers &amp; Rangers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 Extension/ISR activities by NCC (Boys and Girls units)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 ISR activities by NSS units / 10  activities by YRC, 11 events by Eco Club  &amp; 10  events by Rangers and Rovers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defence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girls (1350)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Outreach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teaching in nearby Schools.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training to school children.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Plantation in 10.5 acres of land.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Van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Mohatsav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Disaster Management Training by OSDMA.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  ISR activities on health, sanitation and education.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Alumni contribution to ISR in felicitating achievers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Bachao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Padhao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Aviyan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Swachha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Bharat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Aviyan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2485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COLLABORATIONS AND LINKAGE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317322"/>
              </p:ext>
            </p:extLst>
          </p:nvPr>
        </p:nvGraphicFramePr>
        <p:xfrm>
          <a:off x="1" y="1371599"/>
          <a:ext cx="12191999" cy="5403899"/>
        </p:xfrm>
        <a:graphic>
          <a:graphicData uri="http://schemas.openxmlformats.org/drawingml/2006/table">
            <a:tbl>
              <a:tblPr/>
              <a:tblGrid>
                <a:gridCol w="9541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008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369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176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i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Sl. No. </a:t>
                      </a:r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i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Name of the Organization </a:t>
                      </a:r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000" b="1" i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Purpose </a:t>
                      </a:r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61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IGNOU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Study centre for UG/PG Courses</a:t>
                      </a: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71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</a:t>
                      </a:r>
                      <a:endParaRPr lang="en-US" sz="2400" b="1" i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Odisha</a:t>
                      </a: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State Open University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2743200" algn="l"/>
                        </a:tabLst>
                        <a:defRPr/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Study centre: (For diploma/</a:t>
                      </a:r>
                      <a:r>
                        <a:rPr lang="en-US" sz="2400" b="1" i="0" kern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Certificate</a:t>
                      </a: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Courses)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71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2743200" algn="l"/>
                        </a:tabLst>
                        <a:defRPr/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Joint Venture with Computer Point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2743200" algn="l"/>
                        </a:tabLst>
                        <a:defRPr/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Certificate/Diploma/PG Diploma  courses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136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4.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SBI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e-collect for student fees &amp; fines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71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Global tech. Environment Experts Pvt. Ltd.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Monitoring campus environment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136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Tata Consultancy</a:t>
                      </a:r>
                      <a:r>
                        <a:rPr lang="en-US" sz="2400" b="1" i="0" kern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Services</a:t>
                      </a: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Examination reforms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136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Adhikar</a:t>
                      </a: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&amp;</a:t>
                      </a:r>
                      <a:r>
                        <a:rPr lang="en-US" sz="2400" b="1" i="0" kern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Annapurna (NGO)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Microfinance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2464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Institute of Company Secretaries of</a:t>
                      </a:r>
                      <a:r>
                        <a:rPr lang="en-US" sz="2400" b="1" i="0" kern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India</a:t>
                      </a: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, Bhubaneswar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743200" algn="l"/>
                        </a:tabLst>
                      </a:pP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US" sz="2400" b="1" i="0" kern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study centre for Company Secretary Course </a:t>
                      </a:r>
                      <a:endParaRPr lang="en-US" sz="2400" b="1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0633" marR="40633" marT="5604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86583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276349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2000" b="1" dirty="0">
                <a:solidFill>
                  <a:srgbClr val="080CB8"/>
                </a:solidFill>
              </a:rPr>
              <a:t>PRANANATH COLLEGE (AUTONOMOUS)</a:t>
            </a:r>
            <a:br>
              <a:rPr lang="en-US" sz="2000" b="1" dirty="0">
                <a:solidFill>
                  <a:srgbClr val="080CB8"/>
                </a:solidFill>
              </a:rPr>
            </a:br>
            <a:r>
              <a:rPr lang="en-US" sz="2000" b="1" dirty="0">
                <a:solidFill>
                  <a:srgbClr val="080CB8"/>
                </a:solidFill>
                <a:latin typeface="Times New Roman" pitchFamily="18" charset="0"/>
                <a:cs typeface="Times New Roman" pitchFamily="18" charset="0"/>
              </a:rPr>
              <a:t>Registration No : 5456/130 (Under Society Registration Act., 1860)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38729"/>
            <a:ext cx="11963400" cy="11620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Recognized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2 (f) in 1969 &amp; 12 (B) in 1972 of UGC Act</a:t>
            </a:r>
          </a:p>
          <a:p>
            <a:pPr algn="ctr">
              <a:buNone/>
            </a:pP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ollegel 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10800" y="22991"/>
            <a:ext cx="1281605" cy="1247227"/>
          </a:xfrm>
          <a:prstGeom prst="rect">
            <a:avLst/>
          </a:prstGeom>
          <a:solidFill>
            <a:srgbClr val="CC6600"/>
          </a:solidFill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885950" y="4793796"/>
            <a:ext cx="8572499" cy="933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 defTabSz="914400">
              <a:spcBef>
                <a:spcPct val="20000"/>
              </a:spcBef>
              <a:defRPr/>
            </a:pPr>
            <a:r>
              <a:rPr lang="en-US" sz="3600" b="1" dirty="0">
                <a:solidFill>
                  <a:srgbClr val="004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Accredited ‘A’ Grade By NAAC in 2006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19200" y="2245503"/>
            <a:ext cx="10134600" cy="1524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ctr" defTabSz="914400">
              <a:spcBef>
                <a:spcPct val="20000"/>
              </a:spcBef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of Autonomy : 2006</a:t>
            </a:r>
          </a:p>
          <a:p>
            <a:pPr marL="342900" indent="-342900" algn="ctr" defTabSz="914400">
              <a:spcBef>
                <a:spcPct val="20000"/>
              </a:spcBef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with Potential Excellence : 16</a:t>
            </a:r>
            <a:r>
              <a:rPr lang="en-US" sz="2800" b="1" baseline="30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September, 2011</a:t>
            </a:r>
          </a:p>
          <a:p>
            <a:pPr marL="342900" indent="-342900" algn="ctr" defTabSz="914400">
              <a:spcBef>
                <a:spcPct val="20000"/>
              </a:spcBef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of Autonomy : 2015  to 2019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INFRASTRUCTURE AND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RESOURCES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91200" y="22098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Infra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6"/>
          <p:cNvSpPr/>
          <p:nvPr/>
        </p:nvSpPr>
        <p:spPr>
          <a:xfrm>
            <a:off x="4419600" y="3354984"/>
            <a:ext cx="3352800" cy="1524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468620" y="3354984"/>
            <a:ext cx="118364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IT</a:t>
            </a:r>
            <a:endParaRPr kumimoji="0" lang="en-US" sz="8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6"/>
          <p:cNvSpPr/>
          <p:nvPr/>
        </p:nvSpPr>
        <p:spPr>
          <a:xfrm>
            <a:off x="6248400" y="1606372"/>
            <a:ext cx="5643880" cy="1524000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520180" y="1592382"/>
            <a:ext cx="5257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LIBRARY</a:t>
            </a:r>
            <a:endParaRPr kumimoji="0" lang="en-US" sz="8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6"/>
          <p:cNvSpPr/>
          <p:nvPr/>
        </p:nvSpPr>
        <p:spPr>
          <a:xfrm>
            <a:off x="316230" y="1596212"/>
            <a:ext cx="5643880" cy="15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</a:p>
        </p:txBody>
      </p:sp>
    </p:spTree>
    <p:extLst>
      <p:ext uri="{BB962C8B-B14F-4D97-AF65-F5344CB8AC3E}">
        <p14:creationId xmlns="" xmlns:p14="http://schemas.microsoft.com/office/powerpoint/2010/main" val="32451531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PHYSICAL INFRASTRUCTURE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" y="1055131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BLOCK: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Rooms (55) &amp; Smart class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rooms(3)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LABORATORIES &amp; COMPUTER LAB: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Arts &amp;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Laboratories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(15), Computer Lab. (4 </a:t>
            </a:r>
            <a:r>
              <a:rPr lang="en-US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SAMS Lab.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Lab.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BLOCK: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Accounts ,Examination, Principal’s Office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Admission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 CENTRES: </a:t>
            </a:r>
            <a:r>
              <a:rPr lang="en-US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Jayee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Raj Guru Library ,Resource </a:t>
            </a:r>
            <a:r>
              <a:rPr lang="en-US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Qrs. &amp; HOSTEL: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Guest House ,Staff Quarters &amp; Hostel: Boys(01) &amp; Girls (03)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 FACILTY: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Indoor stadium, GYM, Basket Ball court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HALL: </a:t>
            </a:r>
            <a:r>
              <a:rPr lang="en-US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Maitree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Bhavan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- 200 capacity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SPIRITUAL CENTRE: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Yoga Centre - 18000 </a:t>
            </a:r>
            <a:r>
              <a:rPr lang="en-US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sq.ft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CENTRES: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IGNOU , OSOU &amp; Computer Point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ROOM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Boys/Girls/Teachers 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FACILITIES: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Grievance Redressal Cell ,Post Office, Student’s Union Room, Canteen (04), ATM      				 Counter (03), Dispensary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Office, Co-operative Store, Open Air Theatre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6600" y="685799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BUILT UP AREA: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166540 </a:t>
            </a:r>
            <a:r>
              <a:rPr lang="en-US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Sq.ft</a:t>
            </a: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6396335"/>
            <a:ext cx="11505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A new Academic Block is under construction of 51000sq ft.</a:t>
            </a:r>
          </a:p>
        </p:txBody>
      </p:sp>
    </p:spTree>
    <p:extLst>
      <p:ext uri="{BB962C8B-B14F-4D97-AF65-F5344CB8AC3E}">
        <p14:creationId xmlns="" xmlns:p14="http://schemas.microsoft.com/office/powerpoint/2010/main" val="218188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LIBRARY AS A LEARNING RESOURCE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12192000" cy="6172201"/>
          </a:xfrm>
        </p:spPr>
        <p:txBody>
          <a:bodyPr>
            <a:normAutofit fontScale="40000" lnSpcReduction="20000"/>
          </a:bodyPr>
          <a:lstStyle/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Speed Internet connectivity with LAN 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Built up area				: 11857 </a:t>
            </a:r>
            <a:r>
              <a:rPr lang="en-US" sz="5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Sq.ft</a:t>
            </a:r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books				   	: 43074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books			   	: 2205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Books in P.G. Library			: 909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Journals				   	: </a:t>
            </a:r>
            <a:r>
              <a:rPr lang="en-US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5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lakhs</a:t>
            </a: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e books, 6000+ e journals (</a:t>
            </a:r>
            <a:r>
              <a:rPr lang="en-US" sz="5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Inflibnet</a:t>
            </a: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Digital Library)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Text/Reference CDs			: 500 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Bank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Reading Room 		</a:t>
            </a:r>
            <a:r>
              <a:rPr lang="en-US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: 100 capacity</a:t>
            </a:r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Reading Room 	</a:t>
            </a:r>
            <a:r>
              <a:rPr lang="en-US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Accession point  			   	:  </a:t>
            </a:r>
            <a:r>
              <a:rPr lang="en-US" sz="5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10PCs </a:t>
            </a:r>
            <a:endParaRPr lang="en-US" sz="5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Cloak Room				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 and Return of books		: Software based  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Seminar Libraries of Departments	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Palm Leaf Manuscript			: 26500</a:t>
            </a:r>
          </a:p>
          <a:p>
            <a:r>
              <a:rPr lang="en-US" sz="5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Archive &amp; Museum 		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9446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IT INFRASTRUCTURE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12192000" cy="61722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Wi-Fi campus (100 Mbps)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Lab with 60 PCs with Internet connectivity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 computer labs  (B.Sc. Lab. – 40 PCs, M.Sc. Lab. – 16 PCs, Math. Dept. – 04 PCs &amp; Commerce Lab -06 PCs)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 smart classrooms and 05 Science Labs with LCD projector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Communication Lab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IT-enabled Accounts /Establishment &amp; Admission section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HRMS/Online-Performance Appraisal Report(PAR) 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based Library access system 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 through Online Treasury Management solution </a:t>
            </a:r>
          </a:p>
          <a:p>
            <a:pPr lvl="0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 Management Solution  System by TCS</a:t>
            </a:r>
          </a:p>
          <a:p>
            <a:pPr lvl="0"/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AMC:  For equipment maintenance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1855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STUDENT SUPPORT</a:t>
            </a:r>
            <a:b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&amp;</a:t>
            </a:r>
            <a:b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</a:p>
        </p:txBody>
      </p:sp>
    </p:spTree>
    <p:extLst>
      <p:ext uri="{BB962C8B-B14F-4D97-AF65-F5344CB8AC3E}">
        <p14:creationId xmlns="" xmlns:p14="http://schemas.microsoft.com/office/powerpoint/2010/main" val="3858434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 MENTORING &amp; SUPPORT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92000" cy="5486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Counseling for choosing core &amp; elective subjects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Cell Units (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NCC-2 , NSS – 2,  Rovers &amp; Rangers – 2 , YRC – 1, Eco Club – 1) 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Remedial &amp; Skill development classes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Syllabus, college calendar published in website.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counseling and Placement Cell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Publication of Student’s Magazine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Grievance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redressal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mechanism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harassment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redressal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cell</a:t>
            </a:r>
          </a:p>
        </p:txBody>
      </p:sp>
    </p:spTree>
    <p:extLst>
      <p:ext uri="{BB962C8B-B14F-4D97-AF65-F5344CB8AC3E}">
        <p14:creationId xmlns="" xmlns:p14="http://schemas.microsoft.com/office/powerpoint/2010/main" val="896743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11887200" cy="6324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Anti-ragging cell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Safety Insurance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Dispensary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Sanitary napkin dispensing units in ladies hostels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 and Prizes for Academic Performance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Athletic Events, GYM  &amp; Yoga centre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and Literary/Inter College Events 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Preparation , Workshops and Student Seminars</a:t>
            </a:r>
          </a:p>
          <a:p>
            <a:pPr marL="342900" lvl="5" indent="-342900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lvl="5" indent="-342900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lvl="5" indent="-342900">
              <a:buNone/>
            </a:pPr>
            <a:r>
              <a:rPr lang="en-US" sz="2800" b="1" dirty="0">
                <a:solidFill>
                  <a:schemeClr val="bg1"/>
                </a:solidFill>
                <a:highlight>
                  <a:srgbClr val="800080"/>
                </a:highlight>
              </a:rPr>
              <a:t>Mentoring : </a:t>
            </a:r>
            <a:r>
              <a:rPr lang="en-US" sz="2800" b="1" dirty="0" smtClean="0">
                <a:solidFill>
                  <a:schemeClr val="bg1"/>
                </a:solidFill>
                <a:highlight>
                  <a:srgbClr val="800080"/>
                </a:highlight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129  Proctorial  groups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4175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SELF DEFENCE TRAINING FOR GIRLS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1472499717"/>
              </p:ext>
            </p:extLst>
          </p:nvPr>
        </p:nvGraphicFramePr>
        <p:xfrm>
          <a:off x="0" y="1600200"/>
          <a:ext cx="1219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053972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-20320" y="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FINANCIAL ASSISTANCE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5400" y="1250254"/>
            <a:ext cx="121970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3433763" algn="l"/>
              </a:tabLst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         			 							: 1426  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433763" algn="l"/>
              </a:tabLst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 										: 397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433763" algn="l"/>
              </a:tabLst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Girl 										: 1886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433763" algn="l"/>
              </a:tabLst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Education Scholarship			: 4063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433763" algn="l"/>
              </a:tabLst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Medhabruti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					: 528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Mahindra &amp;  Mahindra Scholarship	: 155 (INR 15 Lakh)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Laptops to Meritorious Students		: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87(2016-17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provision for differently abled applicants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Stipend &amp; Scholarships ( SC, ST, OBC ,Minorities LIC scholarship, Railway Scholarship )</a:t>
            </a:r>
          </a:p>
        </p:txBody>
      </p:sp>
      <p:sp>
        <p:nvSpPr>
          <p:cNvPr id="2" name="Rectangle 1"/>
          <p:cNvSpPr/>
          <p:nvPr/>
        </p:nvSpPr>
        <p:spPr>
          <a:xfrm>
            <a:off x="7162800" y="665479"/>
            <a:ext cx="33249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of Students</a:t>
            </a:r>
            <a:endParaRPr lang="en-IN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603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CAMPUS PLACEMENT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61310395"/>
              </p:ext>
            </p:extLst>
          </p:nvPr>
        </p:nvGraphicFramePr>
        <p:xfrm>
          <a:off x="457200" y="1371600"/>
          <a:ext cx="109728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61028" y="509585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I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56132" y="510539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endParaRPr lang="en-I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1236" y="510539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en-I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43800" y="510539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I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61764" y="510539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IN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562600"/>
            <a:ext cx="12192000" cy="9906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Recruiters - TCS , Wipro, HDFC Life, ICICI Prudential, Shoppers Stop, Entrust Infotech </a:t>
            </a:r>
          </a:p>
        </p:txBody>
      </p:sp>
    </p:spTree>
    <p:extLst>
      <p:ext uri="{BB962C8B-B14F-4D97-AF65-F5344CB8AC3E}">
        <p14:creationId xmlns="" xmlns:p14="http://schemas.microsoft.com/office/powerpoint/2010/main" val="2182905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PROFILE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6273845"/>
              </p:ext>
            </p:extLst>
          </p:nvPr>
        </p:nvGraphicFramePr>
        <p:xfrm>
          <a:off x="1905000" y="1524001"/>
          <a:ext cx="8382000" cy="534782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191000">
                  <a:extLst>
                    <a:ext uri="{9D8B030D-6E8A-4147-A177-3AD203B41FA5}">
                      <a16:colId xmlns="" xmlns:a16="http://schemas.microsoft.com/office/drawing/2014/main" val="1040007303"/>
                    </a:ext>
                  </a:extLst>
                </a:gridCol>
                <a:gridCol w="4191000">
                  <a:extLst>
                    <a:ext uri="{9D8B030D-6E8A-4147-A177-3AD203B41FA5}">
                      <a16:colId xmlns="" xmlns:a16="http://schemas.microsoft.com/office/drawing/2014/main" val="1625966540"/>
                    </a:ext>
                  </a:extLst>
                </a:gridCol>
              </a:tblGrid>
              <a:tr h="59703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the institution 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Prananath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(Autonomous)</a:t>
                      </a:r>
                      <a:endParaRPr lang="en-IN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7288486"/>
                  </a:ext>
                </a:extLst>
              </a:tr>
              <a:tr h="36080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of Establishment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1959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8532835"/>
                  </a:ext>
                </a:extLst>
              </a:tr>
              <a:tr h="36080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UGC recognition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 2(f): 07/1969, 12(B):07/1972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269378"/>
                  </a:ext>
                </a:extLst>
              </a:tr>
              <a:tr h="36080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Affiliating University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Utkal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University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7310021"/>
                  </a:ext>
                </a:extLst>
              </a:tr>
              <a:tr h="36080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Status 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Autonomous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534818"/>
                  </a:ext>
                </a:extLst>
              </a:tr>
              <a:tr h="56718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Category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Grant-In-Aid &amp; Self Financing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9287427"/>
                  </a:ext>
                </a:extLst>
              </a:tr>
              <a:tr h="36080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College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Co-education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72115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of Department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9322454"/>
                  </a:ext>
                </a:extLst>
              </a:tr>
              <a:tr h="40774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Semi-urban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54353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of the Campus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Acre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55486277"/>
                  </a:ext>
                </a:extLst>
              </a:tr>
              <a:tr h="407746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Teacher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544786"/>
                  </a:ext>
                </a:extLst>
              </a:tr>
              <a:tr h="33577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Non teaching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623652"/>
                  </a:ext>
                </a:extLst>
              </a:tr>
              <a:tr h="557739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number of students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4429 (UG -</a:t>
                      </a:r>
                      <a:r>
                        <a:rPr lang="en-US" sz="16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4355, PG -  74)</a:t>
                      </a:r>
                      <a:endParaRPr lang="en-IN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4493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01771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PROGRESSION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-76200" y="1357745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from UG to PG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pursue professional courses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 placed through on-campus and off-campus placement drives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2% in defense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3% in teaching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 in Government  &amp; Corporate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 self-employed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 in NGOs &amp; Social service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Approximate data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personal contact/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Dept.alumni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/college social sites /placement cell /administrative office</a:t>
            </a:r>
          </a:p>
        </p:txBody>
      </p:sp>
    </p:spTree>
    <p:extLst>
      <p:ext uri="{BB962C8B-B14F-4D97-AF65-F5344CB8AC3E}">
        <p14:creationId xmlns="" xmlns:p14="http://schemas.microsoft.com/office/powerpoint/2010/main" val="12418055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 PARTICIPATION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11963400" cy="5105400"/>
          </a:xfrm>
        </p:spPr>
        <p:txBody>
          <a:bodyPr>
            <a:normAutofit fontScale="94844"/>
          </a:bodyPr>
          <a:lstStyle/>
          <a:p>
            <a:pPr>
              <a:buNone/>
              <a:tabLst>
                <a:tab pos="5486400" algn="l"/>
              </a:tabLs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	No. of Participants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 and Games	: 298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 and Literary events	: 250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NCC	: 120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NSS	: 100  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YRC	: 205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Rovers &amp; Rangers	: 64 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Volunteer	: 45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Magazines in Creative Writings</a:t>
            </a:r>
          </a:p>
          <a:p>
            <a:pPr>
              <a:tabLst>
                <a:tab pos="5486400" algn="l"/>
              </a:tabLs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Students’ Union Election</a:t>
            </a: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88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STUDENTS’ ACTIVITIES: SPORTS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720840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 Medal  Received:  (04)</a:t>
            </a:r>
          </a:p>
          <a:p>
            <a:pPr lvl="0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 college Athletic Meet  			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5000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run</a:t>
            </a:r>
          </a:p>
          <a:p>
            <a:pPr lvl="0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Athletic Championship  		: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US" sz="2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mtr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Hurdles</a:t>
            </a:r>
          </a:p>
          <a:p>
            <a:pPr lvl="0"/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Wrestling Competition in State Athletic Association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Chess Championship in Inter college Athletic Meet</a:t>
            </a:r>
          </a:p>
          <a:p>
            <a:pPr lvl="0"/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Represented Inter-University : (11)</a:t>
            </a:r>
          </a:p>
          <a:p>
            <a:pPr lvl="0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Utkal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 		: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Tennis / Football / Basket ball  / Volley Ball </a:t>
            </a:r>
          </a:p>
          <a:p>
            <a:pPr lvl="0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Kalyani University 		: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Football (Women)</a:t>
            </a:r>
          </a:p>
          <a:p>
            <a:pPr lvl="0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Delhi University Indoor Stadium   :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Kick Boxing </a:t>
            </a:r>
          </a:p>
          <a:p>
            <a:pPr lvl="0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Varanasi University 	: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Cricket </a:t>
            </a:r>
          </a:p>
          <a:p>
            <a:pPr lvl="0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 University 		: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Volley Ball (Women)     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200785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NCC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828800"/>
            <a:ext cx="1219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Participated in Republic day Parade at New-Delhi &amp; at State Capital.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Plantation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and around the campus.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Donation camp.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Girl Child Campaign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Voters’ Day Rally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AIDS Day Rally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 Eye Camp &amp; Health Check-up camp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on Disaster Management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Attended National Integration Camp, Trekking camp,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Thal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Sainik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Camp.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Assisting Law and Order in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Rath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Yatra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Puri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Bali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yatra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Cuttack.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 of NCC Day on 4</a:t>
            </a:r>
            <a:r>
              <a:rPr lang="en-US" sz="2600" b="1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Sunday-November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SAMABESH – NCC Alumni Cadets’ Meet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750954"/>
            <a:ext cx="1219200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DISTINCTION : Gold Medal for Map Reading &amp; Firing at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TCS,NewDelhi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308849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Activities:</a:t>
            </a:r>
            <a:endParaRPr lang="en-IN" sz="2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690838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ROVERS AND RANGERS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121920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Distinction 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 Award at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Rastrapati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Bhavan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New Delhi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Governor Award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1st prize for 3 times by Dept. of HE, Odisha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3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Prize at Realty show , Sony Channel, Mumbai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Participated  in the 3</a:t>
            </a:r>
            <a:r>
              <a:rPr lang="en-US" sz="23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SARCC  &amp; 13</a:t>
            </a:r>
            <a:r>
              <a:rPr lang="en-US" sz="23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Jamboree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“Palm leaf Manuscript Mission”  Under National Manuscript Mission, New Delhi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Village drain / Plantation/ Health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Martial Art &amp;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Paika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Akhada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Peformed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Rastrapati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Bhavan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,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Redfort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Raj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Bhavan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Integration Camp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Conservation &amp; Preservation of Archeological Monuments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Awareness &amp; Rally on “Abolition of animal sacrifice”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Female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foeticide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Rally for ‘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Bachao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</p:txBody>
      </p:sp>
    </p:spTree>
    <p:extLst>
      <p:ext uri="{BB962C8B-B14F-4D97-AF65-F5344CB8AC3E}">
        <p14:creationId xmlns="" xmlns:p14="http://schemas.microsoft.com/office/powerpoint/2010/main" val="1447936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12192000" cy="5171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Relief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 a Village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Camp  “Battle against cancer”/ HIV/AIDS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related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 Sites Preservation 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Orientation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Swachha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Bharat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Aviyan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6895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RED CROSS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371600"/>
            <a:ext cx="12192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</a:rPr>
              <a:t>Organised</a:t>
            </a:r>
            <a:r>
              <a:rPr lang="en-US" sz="2400" b="1" dirty="0" smtClean="0">
                <a:solidFill>
                  <a:srgbClr val="002060"/>
                </a:solidFill>
              </a:rPr>
              <a:t> All </a:t>
            </a:r>
            <a:r>
              <a:rPr lang="en-US" sz="2400" b="1" dirty="0" err="1" smtClean="0">
                <a:solidFill>
                  <a:srgbClr val="002060"/>
                </a:solidFill>
              </a:rPr>
              <a:t>Odisha</a:t>
            </a:r>
            <a:r>
              <a:rPr lang="en-US" sz="2400" b="1" dirty="0" smtClean="0">
                <a:solidFill>
                  <a:srgbClr val="002060"/>
                </a:solidFill>
              </a:rPr>
              <a:t>  YRC Camp -2016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Mini Marathon 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National Youth Day: 12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</a:rPr>
              <a:t> January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</a:rPr>
              <a:t>Utkal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Diwas</a:t>
            </a:r>
            <a:r>
              <a:rPr lang="en-US" sz="2400" b="1" dirty="0" smtClean="0">
                <a:solidFill>
                  <a:srgbClr val="002060"/>
                </a:solidFill>
              </a:rPr>
              <a:t> :1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st</a:t>
            </a:r>
            <a:r>
              <a:rPr lang="en-US" sz="2400" b="1" dirty="0" smtClean="0">
                <a:solidFill>
                  <a:srgbClr val="002060"/>
                </a:solidFill>
              </a:rPr>
              <a:t> April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World No Tobacco Day : 8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</a:rPr>
              <a:t> May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</a:rPr>
              <a:t>Vana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mahosthava</a:t>
            </a:r>
            <a:r>
              <a:rPr lang="en-US" sz="2400" b="1" dirty="0" smtClean="0">
                <a:solidFill>
                  <a:srgbClr val="002060"/>
                </a:solidFill>
              </a:rPr>
              <a:t> : 19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</a:rPr>
              <a:t> July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International Youth Day : 12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</a:rPr>
              <a:t> August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Teacher’s Day : 5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</a:rPr>
              <a:t> September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Voluntary Blood Donation Day : 1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st</a:t>
            </a:r>
            <a:r>
              <a:rPr lang="en-US" sz="2400" b="1" dirty="0" smtClean="0">
                <a:solidFill>
                  <a:srgbClr val="002060"/>
                </a:solidFill>
              </a:rPr>
              <a:t> October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Natural Disaster Reduction Day : 29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</a:rPr>
              <a:t> October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World AIDS day : 1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st</a:t>
            </a:r>
            <a:r>
              <a:rPr lang="en-US" sz="2400" b="1" dirty="0" smtClean="0">
                <a:solidFill>
                  <a:srgbClr val="002060"/>
                </a:solidFill>
              </a:rPr>
              <a:t> December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International Volunteers Day : 5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US" sz="2400" b="1" dirty="0" smtClean="0">
                <a:solidFill>
                  <a:srgbClr val="002060"/>
                </a:solidFill>
              </a:rPr>
              <a:t> December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</a:rPr>
              <a:t>Best YRC Counselor Award Received at Haryana : 2012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8269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CULTURAL ACTIVITIES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 College Music Competition: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Odishi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Vocal, Classical Vocal,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Chhanda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Champu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Bhajan &amp;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Janana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Akshaya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Sangeet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Folk Song,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Instunement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One-act play and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Odishi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Dance</a:t>
            </a:r>
          </a:p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ANWESHA - Creative Talent Search in Dance &amp; 		      	    Music </a:t>
            </a:r>
          </a:p>
        </p:txBody>
      </p:sp>
    </p:spTree>
    <p:extLst>
      <p:ext uri="{BB962C8B-B14F-4D97-AF65-F5344CB8AC3E}">
        <p14:creationId xmlns="" xmlns:p14="http://schemas.microsoft.com/office/powerpoint/2010/main" val="1522246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GOVERNANCE LEADERSHIP AND MANAGEMENT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4791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LEADERSHIP &amp; MANAGEMENT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="" xmlns:p14="http://schemas.microsoft.com/office/powerpoint/2010/main" val="1102694353"/>
              </p:ext>
            </p:extLst>
          </p:nvPr>
        </p:nvGraphicFramePr>
        <p:xfrm>
          <a:off x="152400" y="571423"/>
          <a:ext cx="5181600" cy="4305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Arrow: Down 3"/>
          <p:cNvSpPr/>
          <p:nvPr/>
        </p:nvSpPr>
        <p:spPr>
          <a:xfrm>
            <a:off x="2286000" y="1676400"/>
            <a:ext cx="505460" cy="457200"/>
          </a:xfrm>
          <a:prstGeom prst="downArrow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858000" y="740224"/>
            <a:ext cx="5029200" cy="1218491"/>
            <a:chOff x="0" y="1528"/>
            <a:chExt cx="12192000" cy="1240768"/>
          </a:xfrm>
          <a:solidFill>
            <a:srgbClr val="002060"/>
          </a:solidFill>
        </p:grpSpPr>
        <p:sp>
          <p:nvSpPr>
            <p:cNvPr id="13" name="Callout: Up Arrow 12"/>
            <p:cNvSpPr/>
            <p:nvPr/>
          </p:nvSpPr>
          <p:spPr>
            <a:xfrm rot="10800000">
              <a:off x="0" y="1528"/>
              <a:ext cx="12192000" cy="1240768"/>
            </a:xfrm>
            <a:prstGeom prst="upArrowCallout">
              <a:avLst/>
            </a:prstGeom>
            <a:grpFill/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allout: Up Arrow 4"/>
            <p:cNvSpPr txBox="1"/>
            <p:nvPr/>
          </p:nvSpPr>
          <p:spPr>
            <a:xfrm rot="21600000">
              <a:off x="0" y="1528"/>
              <a:ext cx="12192000" cy="80621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PRINCIPAL</a:t>
              </a:r>
              <a:endParaRPr lang="en-IN" sz="2800" b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58000" y="1980993"/>
            <a:ext cx="5029200" cy="1240768"/>
            <a:chOff x="0" y="1528"/>
            <a:chExt cx="12192000" cy="1240768"/>
          </a:xfrm>
          <a:solidFill>
            <a:srgbClr val="002060"/>
          </a:solidFill>
        </p:grpSpPr>
        <p:sp>
          <p:nvSpPr>
            <p:cNvPr id="16" name="Callout: Up Arrow 15"/>
            <p:cNvSpPr/>
            <p:nvPr/>
          </p:nvSpPr>
          <p:spPr>
            <a:xfrm rot="10800000">
              <a:off x="0" y="1528"/>
              <a:ext cx="12192000" cy="1240768"/>
            </a:xfrm>
            <a:prstGeom prst="upArrowCallout">
              <a:avLst/>
            </a:prstGeom>
            <a:grpFill/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Callout: Up Arrow 4"/>
            <p:cNvSpPr txBox="1"/>
            <p:nvPr/>
          </p:nvSpPr>
          <p:spPr>
            <a:xfrm rot="21600000">
              <a:off x="0" y="1528"/>
              <a:ext cx="12192000" cy="80621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VICE PRINCIPAL</a:t>
              </a:r>
              <a:endParaRPr lang="en-IN" sz="2800" b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858000" y="3244040"/>
            <a:ext cx="5029200" cy="1240768"/>
            <a:chOff x="0" y="1528"/>
            <a:chExt cx="12192000" cy="1240768"/>
          </a:xfrm>
          <a:solidFill>
            <a:srgbClr val="002060"/>
          </a:solidFill>
        </p:grpSpPr>
        <p:sp>
          <p:nvSpPr>
            <p:cNvPr id="19" name="Callout: Up Arrow 18"/>
            <p:cNvSpPr/>
            <p:nvPr/>
          </p:nvSpPr>
          <p:spPr>
            <a:xfrm rot="10800000">
              <a:off x="0" y="1528"/>
              <a:ext cx="12192000" cy="1240768"/>
            </a:xfrm>
            <a:prstGeom prst="upArrowCallout">
              <a:avLst/>
            </a:prstGeom>
            <a:grpFill/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Callout: Up Arrow 4"/>
            <p:cNvSpPr txBox="1"/>
            <p:nvPr/>
          </p:nvSpPr>
          <p:spPr>
            <a:xfrm rot="21600000">
              <a:off x="0" y="1528"/>
              <a:ext cx="12192000" cy="80621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BURSARS /CONTROLLER OF EXAMS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858000" y="4501643"/>
            <a:ext cx="5029200" cy="1240768"/>
            <a:chOff x="0" y="1528"/>
            <a:chExt cx="12192000" cy="1240768"/>
          </a:xfrm>
          <a:solidFill>
            <a:srgbClr val="002060"/>
          </a:solidFill>
        </p:grpSpPr>
        <p:sp>
          <p:nvSpPr>
            <p:cNvPr id="26" name="Callout: Up Arrow 25"/>
            <p:cNvSpPr/>
            <p:nvPr/>
          </p:nvSpPr>
          <p:spPr>
            <a:xfrm rot="10800000">
              <a:off x="0" y="1528"/>
              <a:ext cx="12192000" cy="1240768"/>
            </a:xfrm>
            <a:prstGeom prst="upArrowCallout">
              <a:avLst/>
            </a:prstGeom>
            <a:grpFill/>
          </p:spPr>
          <p:style>
            <a:lnRef idx="2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Callout: Up Arrow 4"/>
            <p:cNvSpPr txBox="1"/>
            <p:nvPr/>
          </p:nvSpPr>
          <p:spPr>
            <a:xfrm rot="21600000">
              <a:off x="0" y="1528"/>
              <a:ext cx="12192000" cy="80621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99136" rIns="199136" bIns="199136" numCol="1" spcCol="1270" anchor="ctr" anchorCtr="0"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HEAD CLERK</a:t>
              </a:r>
            </a:p>
          </p:txBody>
        </p:sp>
      </p:grpSp>
      <p:sp>
        <p:nvSpPr>
          <p:cNvPr id="28" name="Rectangle 27"/>
          <p:cNvSpPr/>
          <p:nvPr/>
        </p:nvSpPr>
        <p:spPr>
          <a:xfrm>
            <a:off x="6858000" y="5742412"/>
            <a:ext cx="5029200" cy="850603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&amp; ACCOUNTS STAFF</a:t>
            </a:r>
            <a:endParaRPr lang="en-IN" dirty="0">
              <a:solidFill>
                <a:schemeClr val="bg1"/>
              </a:solidFill>
            </a:endParaRPr>
          </a:p>
        </p:txBody>
      </p:sp>
      <p:cxnSp>
        <p:nvCxnSpPr>
          <p:cNvPr id="31" name="Connector: Elbow 30"/>
          <p:cNvCxnSpPr/>
          <p:nvPr/>
        </p:nvCxnSpPr>
        <p:spPr>
          <a:xfrm flipV="1">
            <a:off x="4953000" y="2961914"/>
            <a:ext cx="1676400" cy="919892"/>
          </a:xfrm>
          <a:prstGeom prst="bentConnector3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2400" y="4808595"/>
            <a:ext cx="6781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buFont typeface="Arial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meetings with members of the GB, Alumni, Teachers Council and Students Union as per schedule.</a:t>
            </a:r>
          </a:p>
          <a:p>
            <a:pPr lvl="0" hangingPunct="0">
              <a:buFont typeface="Arial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Inputs from HODs, IQAC and Stake holders  for development</a:t>
            </a:r>
          </a:p>
        </p:txBody>
      </p:sp>
    </p:spTree>
    <p:extLst>
      <p:ext uri="{BB962C8B-B14F-4D97-AF65-F5344CB8AC3E}">
        <p14:creationId xmlns="" xmlns:p14="http://schemas.microsoft.com/office/powerpoint/2010/main" val="1085226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371601"/>
            <a:ext cx="5486400" cy="5016758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" y="685801"/>
            <a:ext cx="5486400" cy="6095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249" y="2362200"/>
            <a:ext cx="5295901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Intellectual, spiritual and physical  growth of all stakeholders through pursuit of excellence in learning and research.</a:t>
            </a:r>
            <a:endParaRPr lang="en-IN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15000" y="685801"/>
            <a:ext cx="6477000" cy="6095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1371601"/>
            <a:ext cx="6477000" cy="501675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access to quality higher education to the youth.</a:t>
            </a:r>
          </a:p>
          <a:p>
            <a:pPr>
              <a:buFont typeface="Wingdings" pitchFamily="2" charset="2"/>
              <a:buChar char="§"/>
            </a:pP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ensure social justice, equity and commitment to national priorities.</a:t>
            </a:r>
          </a:p>
          <a:p>
            <a:pPr>
              <a:buFont typeface="Wingdings" pitchFamily="2" charset="2"/>
              <a:buChar char="§"/>
            </a:pP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promote competence to address challenges in a fast changing world.</a:t>
            </a:r>
          </a:p>
        </p:txBody>
      </p:sp>
    </p:spTree>
    <p:extLst>
      <p:ext uri="{BB962C8B-B14F-4D97-AF65-F5344CB8AC3E}">
        <p14:creationId xmlns="" xmlns:p14="http://schemas.microsoft.com/office/powerpoint/2010/main" val="603145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STRATEGY FOR DEVELOPMENT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4091605-24A4-46BC-8246-9C0A738D12D6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" y="2403780"/>
            <a:ext cx="4038600" cy="1676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Academic Council,  Boards of Studies and Boards of conducting examiners.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48600" y="2391367"/>
            <a:ext cx="4251960" cy="1752600"/>
          </a:xfrm>
          <a:prstGeom prst="rect">
            <a:avLst/>
          </a:prstGeom>
          <a:solidFill>
            <a:srgbClr val="00206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Consultation with the UGC, Govt. and the Management &amp; implementation through Building and Construction committees.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1894474"/>
            <a:ext cx="396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Academic strategy 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1720" y="1926580"/>
            <a:ext cx="381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 Strategy 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10363200" y="1504950"/>
            <a:ext cx="457200" cy="487007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2"/>
          <p:cNvSpPr/>
          <p:nvPr/>
        </p:nvSpPr>
        <p:spPr>
          <a:xfrm>
            <a:off x="5867400" y="1462999"/>
            <a:ext cx="685800" cy="2743200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90900" y="4226519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Empowerment Strategy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57400" y="4664075"/>
            <a:ext cx="8077200" cy="2057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Leave and grants :Research, Refresher &amp; Orientation  courses</a:t>
            </a:r>
          </a:p>
          <a:p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Security measures : P.F, GIS, EPF, Pension</a:t>
            </a:r>
          </a:p>
          <a:p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Loans : Credit Society, Festival  advance</a:t>
            </a:r>
          </a:p>
          <a:p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Grievance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Redressal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mechanism in place</a:t>
            </a:r>
          </a:p>
          <a:p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Maternity Leave with pay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Down Arrow 13"/>
          <p:cNvSpPr/>
          <p:nvPr/>
        </p:nvSpPr>
        <p:spPr>
          <a:xfrm>
            <a:off x="1638300" y="1504950"/>
            <a:ext cx="457200" cy="487007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8157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FINANCE MANAGEMENT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4857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RESOURCE MOBILISATION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71600"/>
            <a:ext cx="3581400" cy="300082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SOURCES: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GOVERNMENT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UGC GRANT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CPE GRANT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MPLAD/MLA LAD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ALUMNI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 FEES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532908" y="2129012"/>
            <a:ext cx="1620984" cy="1219200"/>
          </a:xfrm>
          <a:prstGeom prst="triangle">
            <a:avLst>
              <a:gd name="adj" fmla="val 4963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1371600"/>
            <a:ext cx="7162800" cy="304698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 COMMITTEE REVIEW THE  INCOME &amp; EXPENDITURE  OF PREVIOUS YEAR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PREPARED BASED ON PERSPECTIVE PLANS  BY  SECRETARY , GB IN CONSULTATION WITH COMMITTEE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4"/>
          <p:cNvSpPr/>
          <p:nvPr/>
        </p:nvSpPr>
        <p:spPr>
          <a:xfrm>
            <a:off x="1295400" y="6177684"/>
            <a:ext cx="8132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Placed  before the President , GB for approval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21771" y="4261790"/>
            <a:ext cx="122137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hangingPunc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&amp; MODE OF PAYMENT </a:t>
            </a:r>
          </a:p>
          <a:p>
            <a:pPr algn="just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Purchases are made through open tender and published in website/Newspapers </a:t>
            </a:r>
          </a:p>
          <a:p>
            <a:pPr lvl="0" algn="just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Civil works:  By state Govt/Central Govt. agencies </a:t>
            </a:r>
          </a:p>
          <a:p>
            <a:pPr algn="just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mode :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Cheques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NEFT/RTGS</a:t>
            </a:r>
          </a:p>
        </p:txBody>
      </p:sp>
    </p:spTree>
    <p:extLst>
      <p:ext uri="{BB962C8B-B14F-4D97-AF65-F5344CB8AC3E}">
        <p14:creationId xmlns="" xmlns:p14="http://schemas.microsoft.com/office/powerpoint/2010/main" val="343078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228601"/>
            <a:ext cx="12192000" cy="1143000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FINANCIAL MANAGEMENT AND RESOURCE MOBILIZATION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5257800"/>
          </a:xfrm>
        </p:spPr>
        <p:txBody>
          <a:bodyPr>
            <a:normAutofit fontScale="82500" lnSpcReduction="10000"/>
          </a:bodyPr>
          <a:lstStyle/>
          <a:p>
            <a:pPr marL="0" lvl="0" indent="0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  OF COLLECTION : All fees and fines, are collected through SBI Mobile Banking Counter at college &amp; online  through SBI e-Collect  mode</a:t>
            </a:r>
          </a:p>
          <a:p>
            <a:pPr lvl="0" indent="0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hangingPunct="0">
              <a:lnSpc>
                <a:spcPct val="150000"/>
              </a:lnSpc>
              <a:buNone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SYSTEM :</a:t>
            </a:r>
          </a:p>
          <a:p>
            <a:pPr lvl="0" algn="just" hangingPunct="0"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audit				: Accounts Bursar &amp; Internal auditor </a:t>
            </a:r>
          </a:p>
          <a:p>
            <a:pPr lvl="0" algn="just" hangingPunct="0"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Audit				: Govt. of Odisha , Finance Dept. CAG </a:t>
            </a:r>
          </a:p>
          <a:p>
            <a:pPr lvl="0" algn="just" hangingPunct="0"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Report Compliance		: Duly  complied </a:t>
            </a:r>
          </a:p>
          <a:p>
            <a:pPr lvl="0" indent="0" hangingPunct="0">
              <a:lnSpc>
                <a:spcPct val="150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6651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25963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Representatives in Academic Council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 Management Solution System 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setting by Internal faculty members 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Calendar &amp; Syllabi in website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Heritage awareness &amp; Martial art encouraged 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hour in library during holidays &amp; vacation: 04 hrs. </a:t>
            </a:r>
          </a:p>
          <a:p>
            <a:pPr hangingPunct="0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hangingPunct="0"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4907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BEST PRACTICES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12192000" cy="47244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Level Award / Felicitation for commendable contribution to society.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of Gold Medal 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Defence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Girls 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Endowment prizes by Alumni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Safety insurance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SMS alert of all notifications</a:t>
            </a:r>
          </a:p>
          <a:p>
            <a:pPr lvl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014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EMINENT PERSONALITIES VISITED OUR CAMPUS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12192000" cy="5486400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 Excellency Dr. S.K. Jamir, Governor of Odisha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 Excellency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Dr.Muralidhara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Chandrakanta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Bhandare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Former Governor of   Odisha.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Padma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Vibhusan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Pandit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Hari Prasad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Chaurasia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Flutist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Padmashree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Devi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Prasanna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Patnaik, Eminent Educationist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Sj.Jual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Oram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Union Minister, Tribal Affairs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Padmashree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Tulasi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Munda, Social Activist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Dharmendra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Pradhan,Union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Minister, Petroleum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Dr.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Aurobinda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Acharya, National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Defence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Academy, USA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Dr.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Satakodi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Sahitya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Academy Awardee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Dr.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Anjela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Machado Rocha, Federal University of Bahia, Brazil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Prof.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Pradyot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Patnaik, Institute of Technology , New York, New Jersey, USA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Prof. Omkar Nath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Mohanty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Eminent Scientist, Former VC, BPUT 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Dr.Lalit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Mansingh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Former Ambassador to  USA</a:t>
            </a:r>
          </a:p>
          <a:p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Dr. </a:t>
            </a:r>
            <a:r>
              <a:rPr lang="en-US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Pravat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Patnaik , Former Chairman ,Planning Commission, Govt. of Kerala</a:t>
            </a:r>
          </a:p>
          <a:p>
            <a:endPara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687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SWOC ANALYSIS</a:t>
            </a:r>
          </a:p>
        </p:txBody>
      </p:sp>
    </p:spTree>
    <p:extLst>
      <p:ext uri="{BB962C8B-B14F-4D97-AF65-F5344CB8AC3E}">
        <p14:creationId xmlns="" xmlns:p14="http://schemas.microsoft.com/office/powerpoint/2010/main" val="2088367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477520"/>
            <a:ext cx="5867400" cy="4571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STRENGTH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49959"/>
            <a:ext cx="5867400" cy="2194561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Vast campus with huge infra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student base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Qualified and experienced faculty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Autonomous Status with CPE</a:t>
            </a:r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to the State Capital </a:t>
            </a:r>
          </a:p>
          <a:p>
            <a:pPr marL="514350" indent="-514350">
              <a:lnSpc>
                <a:spcPct val="100000"/>
              </a:lnSpc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48400" y="472440"/>
            <a:ext cx="5943600" cy="4571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48400" y="944879"/>
            <a:ext cx="5943600" cy="2199641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Restricted freedom in curricular aspects.</a:t>
            </a:r>
          </a:p>
          <a:p>
            <a:pPr lvl="0"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Lack of adequate accommodation for boys.</a:t>
            </a:r>
          </a:p>
          <a:p>
            <a:pPr lvl="0"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Low placement Ratio</a:t>
            </a:r>
          </a:p>
          <a:p>
            <a:pPr lvl="0"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English communication skill </a:t>
            </a:r>
          </a:p>
          <a:p>
            <a:pPr marL="514350" indent="-514350">
              <a:lnSpc>
                <a:spcPct val="100000"/>
              </a:lnSpc>
            </a:pP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3683000"/>
            <a:ext cx="5867400" cy="4571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0" y="4155439"/>
            <a:ext cx="5867400" cy="2194561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sz="3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Premier National Institute of repute are in close vicinity </a:t>
            </a:r>
          </a:p>
          <a:p>
            <a:pPr lvl="0">
              <a:lnSpc>
                <a:spcPct val="150000"/>
              </a:lnSpc>
            </a:pPr>
            <a:r>
              <a:rPr lang="en-US" sz="3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Academia Interface</a:t>
            </a:r>
          </a:p>
          <a:p>
            <a:pPr lvl="0">
              <a:lnSpc>
                <a:spcPct val="150000"/>
              </a:lnSpc>
            </a:pPr>
            <a:r>
              <a:rPr lang="en-US" sz="3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and well placed alumni pool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Upgradation into a University </a:t>
            </a:r>
          </a:p>
          <a:p>
            <a:pPr marL="514350" indent="-514350">
              <a:lnSpc>
                <a:spcPct val="100000"/>
              </a:lnSpc>
            </a:pP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48400" y="3677920"/>
            <a:ext cx="5943600" cy="4571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248400" y="4150359"/>
            <a:ext cx="5943600" cy="2199641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Opening of new courses.</a:t>
            </a:r>
          </a:p>
          <a:p>
            <a:pPr lvl="0"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Funds crunch </a:t>
            </a:r>
          </a:p>
          <a:p>
            <a:pPr lvl="0">
              <a:lnSpc>
                <a:spcPct val="100000"/>
              </a:lnSpc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classes (more than 130  students to accommodate)</a:t>
            </a:r>
          </a:p>
          <a:p>
            <a:pPr marL="514350" indent="-514350">
              <a:lnSpc>
                <a:spcPct val="150000"/>
              </a:lnSpc>
            </a:pPr>
            <a:endParaRPr lang="en-US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413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685801"/>
            <a:ext cx="12192000" cy="685799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INSTITUTION DEVELOPMENT PLAN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3340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of gents hostels for 1000 students and an auditorium with a capacity of 1500.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 drive : Tie up with more corporates </a:t>
            </a:r>
          </a:p>
          <a:p>
            <a:pPr lvl="0"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of more research facilities.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upgrade  the college 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University</a:t>
            </a:r>
          </a:p>
        </p:txBody>
      </p:sp>
    </p:spTree>
    <p:extLst>
      <p:ext uri="{BB962C8B-B14F-4D97-AF65-F5344CB8AC3E}">
        <p14:creationId xmlns="" xmlns:p14="http://schemas.microsoft.com/office/powerpoint/2010/main" val="595691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CURRICULAR 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ASPECTS</a:t>
            </a:r>
            <a:endParaRPr lang="en-US" sz="6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1761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12192000" cy="5943600"/>
          </a:xfrm>
          <a:solidFill>
            <a:srgbClr val="7030A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="" xmlns:p14="http://schemas.microsoft.com/office/powerpoint/2010/main" val="1095306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CURRICULUM DESIGN AND DEVELOPMENT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7318" y="1472624"/>
            <a:ext cx="1905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DESIGN:</a:t>
            </a:r>
            <a:endParaRPr lang="en-IN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4412902"/>
            <a:ext cx="3429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DEVELOPMENT:</a:t>
            </a:r>
            <a:endParaRPr lang="en-IN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318" y="2046744"/>
            <a:ext cx="12192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from Students, Alumni &amp; Corporate</a:t>
            </a:r>
          </a:p>
          <a:p>
            <a:r>
              <a:rPr lang="en-US" sz="2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MECHANISM: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Boards of Studies design as per affiliating University and UGC Guidelines. Approval by Academic Council.</a:t>
            </a:r>
          </a:p>
          <a:p>
            <a:pPr>
              <a:buNone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Addressing the need of the society, creating Employability  and fostering innovation &amp; Research.</a:t>
            </a:r>
          </a:p>
          <a:p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-34636" y="4997677"/>
            <a:ext cx="122093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CBCS syllabi introduced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2015-16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 of Syllabi up to 20% by Board of Studies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CGPA points as per CBCS</a:t>
            </a:r>
          </a:p>
          <a:p>
            <a:endParaRPr lang="en-IN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4355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ACADEMIC PROGRAMME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699" y="1371600"/>
            <a:ext cx="116585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Humanities							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09 Core Subjects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								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08 Core Subjects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Commerce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				: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Core Subjects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 FINANCING  COURSES	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04 </a:t>
            </a: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BBA</a:t>
            </a: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BSc. In Computer Science</a:t>
            </a: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M.Sc. Computer Science  &amp; M.A. in Personnel Management &amp; Industrial Relations.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Add-on Courses : Introduced in tune with vision &amp;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of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0611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685799"/>
          </a:xfr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ACADEMIC FLEXIBILITY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705889255"/>
              </p:ext>
            </p:extLst>
          </p:nvPr>
        </p:nvGraphicFramePr>
        <p:xfrm>
          <a:off x="-1" y="1122481"/>
          <a:ext cx="12192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" y="5296312"/>
            <a:ext cx="12192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Flexibility under CBCS system in core, AECC, SEC, DSE, GE.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transfer facility in CBCS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Centre:  IGNOU : UG 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PG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Odisha State Open University  : Diploma &amp; Certificate Course in Vocational subjects </a:t>
            </a:r>
          </a:p>
        </p:txBody>
      </p:sp>
    </p:spTree>
    <p:extLst>
      <p:ext uri="{BB962C8B-B14F-4D97-AF65-F5344CB8AC3E}">
        <p14:creationId xmlns="" xmlns:p14="http://schemas.microsoft.com/office/powerpoint/2010/main" val="76761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8708</TotalTime>
  <Words>2834</Words>
  <Application>Microsoft Office PowerPoint</Application>
  <PresentationFormat>Custom</PresentationFormat>
  <Paragraphs>718</Paragraphs>
  <Slides>60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Parallax</vt:lpstr>
      <vt:lpstr>1_Office Theme</vt:lpstr>
      <vt:lpstr>Slide 1</vt:lpstr>
      <vt:lpstr>Slide 2</vt:lpstr>
      <vt:lpstr>PRANANATH COLLEGE (AUTONOMOUS) Registration No : 5456/130 (Under Society Registration Act., 1860)</vt:lpstr>
      <vt:lpstr>COLLEGE PROFILE</vt:lpstr>
      <vt:lpstr>VISION</vt:lpstr>
      <vt:lpstr>CURRICULAR ASPECTS</vt:lpstr>
      <vt:lpstr>CURRICULUM DESIGN AND DEVELOPMENT</vt:lpstr>
      <vt:lpstr>ACADEMIC PROGRAMME</vt:lpstr>
      <vt:lpstr>ACADEMIC FLEXIBILITY</vt:lpstr>
      <vt:lpstr>ADD-ON COURSES</vt:lpstr>
      <vt:lpstr>SKILL DEVELOPMENT PROGRAMME</vt:lpstr>
      <vt:lpstr>CURRICULUM ENRICHMENT</vt:lpstr>
      <vt:lpstr>FEEDBACK   SYSTEM</vt:lpstr>
      <vt:lpstr>TEACHING-LEARNING  AND  EVALUATION</vt:lpstr>
      <vt:lpstr>STUDENT ENROLLMENT AND PROFILE</vt:lpstr>
      <vt:lpstr>STUDENT DEMAND RATIO</vt:lpstr>
      <vt:lpstr>STUDENT ENROLLMENT PROFILE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RESEARCH CONSULTANCY  &amp;  EXTENSION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STUDENT SUPPORT  &amp; PROGRESSION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GOVERNANCE LEADERSHIP AND MANAGEMENT</vt:lpstr>
      <vt:lpstr>Slide 49</vt:lpstr>
      <vt:lpstr>Slide 50</vt:lpstr>
      <vt:lpstr>FINANCE MANAGEMENT</vt:lpstr>
      <vt:lpstr>Slide 52</vt:lpstr>
      <vt:lpstr>Slide 53</vt:lpstr>
      <vt:lpstr>Slide 54</vt:lpstr>
      <vt:lpstr>Slide 55</vt:lpstr>
      <vt:lpstr>Slide 56</vt:lpstr>
      <vt:lpstr>SWOC ANALYSIS</vt:lpstr>
      <vt:lpstr>Slide 58</vt:lpstr>
      <vt:lpstr>Slide 59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PRINCIPAL’S PRESENTATION</dc:title>
  <dc:creator>PNC</dc:creator>
  <cp:lastModifiedBy>K-Yan</cp:lastModifiedBy>
  <cp:revision>1117</cp:revision>
  <dcterms:created xsi:type="dcterms:W3CDTF">2016-10-17T09:44:56Z</dcterms:created>
  <dcterms:modified xsi:type="dcterms:W3CDTF">2016-12-01T07:22:00Z</dcterms:modified>
</cp:coreProperties>
</file>